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4" r:id="rId2"/>
  </p:sldMasterIdLst>
  <p:notesMasterIdLst>
    <p:notesMasterId r:id="rId30"/>
  </p:notesMasterIdLst>
  <p:sldIdLst>
    <p:sldId id="256" r:id="rId3"/>
    <p:sldId id="326" r:id="rId4"/>
    <p:sldId id="353" r:id="rId5"/>
    <p:sldId id="257" r:id="rId6"/>
    <p:sldId id="259" r:id="rId7"/>
    <p:sldId id="260" r:id="rId8"/>
    <p:sldId id="258" r:id="rId9"/>
    <p:sldId id="261" r:id="rId10"/>
    <p:sldId id="331" r:id="rId11"/>
    <p:sldId id="348" r:id="rId12"/>
    <p:sldId id="263" r:id="rId13"/>
    <p:sldId id="349" r:id="rId14"/>
    <p:sldId id="264" r:id="rId15"/>
    <p:sldId id="314" r:id="rId16"/>
    <p:sldId id="350" r:id="rId17"/>
    <p:sldId id="329" r:id="rId18"/>
    <p:sldId id="352" r:id="rId19"/>
    <p:sldId id="316" r:id="rId20"/>
    <p:sldId id="351" r:id="rId21"/>
    <p:sldId id="344" r:id="rId22"/>
    <p:sldId id="346" r:id="rId23"/>
    <p:sldId id="334" r:id="rId24"/>
    <p:sldId id="347" r:id="rId25"/>
    <p:sldId id="322" r:id="rId26"/>
    <p:sldId id="323" r:id="rId27"/>
    <p:sldId id="328" r:id="rId28"/>
    <p:sldId id="324" r:id="rId29"/>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1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9" autoAdjust="0"/>
    <p:restoredTop sz="73926" autoAdjust="0"/>
  </p:normalViewPr>
  <p:slideViewPr>
    <p:cSldViewPr snapToGrid="0" snapToObjects="1">
      <p:cViewPr varScale="1">
        <p:scale>
          <a:sx n="140" d="100"/>
          <a:sy n="140" d="100"/>
        </p:scale>
        <p:origin x="-1864" y="-10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06" d="100"/>
          <a:sy n="106" d="100"/>
        </p:scale>
        <p:origin x="-314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039610092"/>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r>
              <a:rPr lang="en-US" sz="1400" baseline="0" dirty="0" smtClean="0"/>
              <a:t>Thanks for the introduction</a:t>
            </a:r>
            <a:endParaRPr lang="en-US" sz="1400" baseline="0" dirty="0" smtClean="0"/>
          </a:p>
        </p:txBody>
      </p:sp>
    </p:spTree>
    <p:extLst>
      <p:ext uri="{BB962C8B-B14F-4D97-AF65-F5344CB8AC3E}">
        <p14:creationId xmlns:p14="http://schemas.microsoft.com/office/powerpoint/2010/main" val="1488075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sz="1600" dirty="0" smtClean="0"/>
              <a:t>We start with modeling,</a:t>
            </a:r>
            <a:r>
              <a:rPr lang="en-US" sz="1600" baseline="0" dirty="0" smtClean="0"/>
              <a:t> creating a shape to work with throughout the process.</a:t>
            </a:r>
          </a:p>
        </p:txBody>
      </p:sp>
    </p:spTree>
    <p:extLst>
      <p:ext uri="{BB962C8B-B14F-4D97-AF65-F5344CB8AC3E}">
        <p14:creationId xmlns:p14="http://schemas.microsoft.com/office/powerpoint/2010/main" val="2442010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US" sz="1600" baseline="0" dirty="0" smtClean="0"/>
              <a:t>The </a:t>
            </a:r>
            <a:r>
              <a:rPr lang="en-US" sz="1600" baseline="0" dirty="0" smtClean="0"/>
              <a:t>default method of generating a model is through a sketch-based interface provided by </a:t>
            </a:r>
            <a:r>
              <a:rPr lang="en-US" sz="1600" baseline="0" dirty="0" err="1" smtClean="0"/>
              <a:t>RigMesh</a:t>
            </a:r>
            <a:r>
              <a:rPr lang="en-US" sz="1600" baseline="0" dirty="0" smtClean="0"/>
              <a:t>, a modeling tool designed the other authors of this paper. </a:t>
            </a:r>
            <a:r>
              <a:rPr lang="en-US" sz="1600" baseline="0" dirty="0" err="1" smtClean="0"/>
              <a:t>RigMesh</a:t>
            </a:r>
            <a:r>
              <a:rPr lang="en-US" sz="1600" baseline="0" dirty="0" smtClean="0"/>
              <a:t> allows 2D sketches to be expanded into 3d models automatically, with rigs generated for you as you go. Alternatively you can import rigged models from external files, and use those.</a:t>
            </a:r>
          </a:p>
        </p:txBody>
      </p:sp>
    </p:spTree>
    <p:extLst>
      <p:ext uri="{BB962C8B-B14F-4D97-AF65-F5344CB8AC3E}">
        <p14:creationId xmlns:p14="http://schemas.microsoft.com/office/powerpoint/2010/main" val="3150143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sz="1600" dirty="0" smtClean="0"/>
              <a:t>After the user gets</a:t>
            </a:r>
            <a:r>
              <a:rPr lang="en-US" sz="1600" baseline="0" dirty="0" smtClean="0"/>
              <a:t> </a:t>
            </a:r>
            <a:r>
              <a:rPr lang="en-US" sz="1600" dirty="0" smtClean="0"/>
              <a:t>their model set up, they can control the model through a</a:t>
            </a:r>
            <a:r>
              <a:rPr lang="en-US" sz="1600" baseline="0" dirty="0" smtClean="0"/>
              <a:t> </a:t>
            </a:r>
            <a:r>
              <a:rPr lang="en-US" sz="1600" dirty="0" err="1" smtClean="0"/>
              <a:t>puppeteering</a:t>
            </a:r>
            <a:r>
              <a:rPr lang="en-US" sz="1600" dirty="0" smtClean="0"/>
              <a:t> process.</a:t>
            </a:r>
            <a:endParaRPr lang="en" sz="1600" dirty="0"/>
          </a:p>
        </p:txBody>
      </p:sp>
    </p:spTree>
    <p:extLst>
      <p:ext uri="{BB962C8B-B14F-4D97-AF65-F5344CB8AC3E}">
        <p14:creationId xmlns:p14="http://schemas.microsoft.com/office/powerpoint/2010/main" val="2442010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We can use commodity </a:t>
            </a:r>
            <a:r>
              <a:rPr lang="en-US" sz="1600" dirty="0" smtClean="0"/>
              <a:t>motion</a:t>
            </a:r>
            <a:r>
              <a:rPr lang="en-US" sz="1600" baseline="0" dirty="0" smtClean="0"/>
              <a:t> capture</a:t>
            </a:r>
            <a:r>
              <a:rPr lang="en-US" sz="1600" dirty="0" smtClean="0"/>
              <a:t> devices to input</a:t>
            </a:r>
            <a:r>
              <a:rPr lang="en-US" sz="1600" baseline="0" dirty="0" smtClean="0"/>
              <a:t> </a:t>
            </a:r>
            <a:r>
              <a:rPr lang="en-US" sz="1600" baseline="0" dirty="0" smtClean="0"/>
              <a:t>animations</a:t>
            </a:r>
            <a:r>
              <a:rPr lang="en-US" sz="1600" dirty="0" smtClean="0"/>
              <a:t>, and currently </a:t>
            </a:r>
            <a:r>
              <a:rPr lang="en-US" sz="1600" dirty="0" smtClean="0"/>
              <a:t>we have support for the Microsoft</a:t>
            </a:r>
            <a:r>
              <a:rPr lang="en-US" sz="1600" baseline="0" dirty="0" smtClean="0"/>
              <a:t> </a:t>
            </a:r>
            <a:r>
              <a:rPr lang="en-US" sz="1600" baseline="0" dirty="0" err="1" smtClean="0"/>
              <a:t>Kinect</a:t>
            </a:r>
            <a:r>
              <a:rPr lang="en-US" sz="1600" baseline="0" dirty="0" smtClean="0"/>
              <a:t> for upper-body skeleton control and the </a:t>
            </a:r>
            <a:r>
              <a:rPr lang="en-US" sz="1600" baseline="0" dirty="0" err="1" smtClean="0"/>
              <a:t>Leapmotion</a:t>
            </a:r>
            <a:r>
              <a:rPr lang="en-US" sz="1600" baseline="0" dirty="0" smtClean="0"/>
              <a:t> for hand control. But the system is designed with generality to accept any type of motion capture input, once the source has been configured.</a:t>
            </a:r>
            <a:endParaRPr lang="en-US" sz="1600" dirty="0" smtClean="0"/>
          </a:p>
          <a:p>
            <a:pPr lvl="0" rtl="0">
              <a:spcBef>
                <a:spcPts val="0"/>
              </a:spcBef>
              <a:buNone/>
            </a:pPr>
            <a:endParaRPr sz="1600" dirty="0"/>
          </a:p>
        </p:txBody>
      </p:sp>
    </p:spTree>
    <p:extLst>
      <p:ext uri="{BB962C8B-B14F-4D97-AF65-F5344CB8AC3E}">
        <p14:creationId xmlns:p14="http://schemas.microsoft.com/office/powerpoint/2010/main" val="3267271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sz="1600" dirty="0" smtClean="0"/>
              <a:t>In</a:t>
            </a:r>
            <a:r>
              <a:rPr lang="en-US" sz="1600" baseline="0" dirty="0" smtClean="0"/>
              <a:t> </a:t>
            </a:r>
            <a:r>
              <a:rPr lang="en-US" sz="1600" baseline="0" dirty="0" err="1" smtClean="0"/>
              <a:t>AniMesh</a:t>
            </a:r>
            <a:r>
              <a:rPr lang="en-US" sz="1600" baseline="0" dirty="0" smtClean="0"/>
              <a:t> we don’t make any assumptions about the topology of either the source or target skeletons. As a result we can’t assume it’s feasible to puppeteer the entire model at once, so we allow the user to select a subset of the character to control with their pose.</a:t>
            </a:r>
          </a:p>
          <a:p>
            <a:pPr lvl="0" rtl="0">
              <a:spcBef>
                <a:spcPts val="0"/>
              </a:spcBef>
              <a:buNone/>
            </a:pPr>
            <a:endParaRPr lang="en-US" sz="1600" baseline="0" dirty="0" smtClean="0"/>
          </a:p>
          <a:p>
            <a:pPr lvl="0" rtl="0">
              <a:spcBef>
                <a:spcPts val="0"/>
              </a:spcBef>
              <a:buNone/>
            </a:pPr>
            <a:r>
              <a:rPr lang="en-US" sz="1600" baseline="0" dirty="0" smtClean="0"/>
              <a:t>Here we see </a:t>
            </a:r>
            <a:r>
              <a:rPr lang="en-US" sz="1600" baseline="0" dirty="0" err="1" smtClean="0"/>
              <a:t>ming</a:t>
            </a:r>
            <a:r>
              <a:rPr lang="en-US" sz="1600" baseline="0" dirty="0" smtClean="0"/>
              <a:t> again choosing to control the head and arm of the frogman with both of his arms.</a:t>
            </a:r>
            <a:endParaRPr lang="en" sz="1600" dirty="0"/>
          </a:p>
        </p:txBody>
      </p:sp>
    </p:spTree>
    <p:extLst>
      <p:ext uri="{BB962C8B-B14F-4D97-AF65-F5344CB8AC3E}">
        <p14:creationId xmlns:p14="http://schemas.microsoft.com/office/powerpoint/2010/main" val="1708978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sz="1600" baseline="0" dirty="0" smtClean="0"/>
              <a:t>Behind the scenes we implement the user/model mapping using an algorithm on the skeletons that’s compares representative abstractions from both the source and target skeletons.</a:t>
            </a:r>
          </a:p>
        </p:txBody>
      </p:sp>
    </p:spTree>
    <p:extLst>
      <p:ext uri="{BB962C8B-B14F-4D97-AF65-F5344CB8AC3E}">
        <p14:creationId xmlns:p14="http://schemas.microsoft.com/office/powerpoint/2010/main" val="2442010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sz="1600" dirty="0" smtClean="0"/>
              <a:t>Specifically,</a:t>
            </a:r>
            <a:r>
              <a:rPr lang="en-US" sz="1600" baseline="0" dirty="0" smtClean="0"/>
              <a:t> </a:t>
            </a:r>
            <a:r>
              <a:rPr lang="en-US" sz="1600" dirty="0" smtClean="0"/>
              <a:t>we match the </a:t>
            </a:r>
            <a:r>
              <a:rPr lang="en-US" sz="1600" baseline="0" dirty="0" smtClean="0"/>
              <a:t>sub</a:t>
            </a:r>
            <a:r>
              <a:rPr lang="en-US" sz="1600" baseline="0" dirty="0" smtClean="0"/>
              <a:t>-skeletons </a:t>
            </a:r>
            <a:r>
              <a:rPr lang="en-US" sz="1600" baseline="0" dirty="0" smtClean="0"/>
              <a:t>by building </a:t>
            </a:r>
            <a:r>
              <a:rPr lang="en-US" sz="1600" baseline="0" dirty="0" smtClean="0"/>
              <a:t>a hierarchical level of detail tree where we iteratively simplify the structures of both the source and target skeletons, then match between them at each level of abstraction based on their geometries</a:t>
            </a:r>
            <a:r>
              <a:rPr lang="en-US" sz="1600" baseline="0" dirty="0" smtClean="0"/>
              <a:t>. On top you can see the simplification of the user’s upper body skeleton. And on the bottom, the abstraction hierarchy of a 4-armed cat… thing.</a:t>
            </a:r>
            <a:endParaRPr sz="1600" dirty="0"/>
          </a:p>
        </p:txBody>
      </p:sp>
    </p:spTree>
    <p:extLst>
      <p:ext uri="{BB962C8B-B14F-4D97-AF65-F5344CB8AC3E}">
        <p14:creationId xmlns:p14="http://schemas.microsoft.com/office/powerpoint/2010/main" val="3267271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Now that we’ve established a correspondence between the source and the model we need to transfer the performance between the two. Since the source and target skeletons can have arbitrary topologies, we assume that to map from one to another will require retargeting. This can be from the user to the model, or from one model to another. But since we always retarget, the “special case” of mapping animation to a different target topology, isn’t a special case anymore.</a:t>
            </a:r>
          </a:p>
          <a:p>
            <a:pPr lvl="0" rtl="0">
              <a:spcBef>
                <a:spcPts val="0"/>
              </a:spcBef>
              <a:buNone/>
            </a:pPr>
            <a:endParaRPr lang="en" sz="1600" dirty="0"/>
          </a:p>
        </p:txBody>
      </p:sp>
    </p:spTree>
    <p:extLst>
      <p:ext uri="{BB962C8B-B14F-4D97-AF65-F5344CB8AC3E}">
        <p14:creationId xmlns:p14="http://schemas.microsoft.com/office/powerpoint/2010/main" val="2442010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sz="1600" baseline="0" dirty="0" smtClean="0"/>
              <a:t>To </a:t>
            </a:r>
            <a:r>
              <a:rPr lang="en-US" sz="1600" baseline="0" dirty="0" smtClean="0"/>
              <a:t>support this retargeting we store the turning angle of the of the source during </a:t>
            </a:r>
            <a:r>
              <a:rPr lang="en-US" sz="1600" baseline="0" dirty="0" smtClean="0"/>
              <a:t>performance </a:t>
            </a:r>
            <a:r>
              <a:rPr lang="en-US" sz="1600" baseline="0" dirty="0" smtClean="0"/>
              <a:t>as an arc-length parameterization of the skeletal poly-lines. To be able to apply the turning-angle function to other joint structures, we linearly interpolate the turning-angle parameterization and re-sample it everywhere the target skeleton has a joint. While other interpolation functions may be theoretically fancier, we find that ours works very well and is extremely simple</a:t>
            </a:r>
            <a:r>
              <a:rPr lang="en-US" sz="1600" baseline="0" dirty="0" smtClean="0"/>
              <a:t>.</a:t>
            </a:r>
            <a:endParaRPr lang="en-US" sz="1600" baseline="0" dirty="0" smtClean="0"/>
          </a:p>
        </p:txBody>
      </p:sp>
    </p:spTree>
    <p:extLst>
      <p:ext uri="{BB962C8B-B14F-4D97-AF65-F5344CB8AC3E}">
        <p14:creationId xmlns:p14="http://schemas.microsoft.com/office/powerpoint/2010/main" val="2220737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But</a:t>
            </a:r>
            <a:r>
              <a:rPr lang="en-US" sz="1600" baseline="0" dirty="0" smtClean="0"/>
              <a:t> what if the user wants to change the model after they’ve already applied an animation to it? We need to make sure that the model can be updated without affecting the animation that’s already been recorded.</a:t>
            </a:r>
            <a:endParaRPr lang="en" sz="1600" dirty="0" smtClean="0"/>
          </a:p>
          <a:p>
            <a:pPr lvl="0" rtl="0">
              <a:spcBef>
                <a:spcPts val="0"/>
              </a:spcBef>
              <a:buNone/>
            </a:pPr>
            <a:endParaRPr lang="en-US" sz="1600" dirty="0" smtClean="0"/>
          </a:p>
          <a:p>
            <a:pPr lvl="0" rtl="0">
              <a:spcBef>
                <a:spcPts val="0"/>
              </a:spcBef>
              <a:buNone/>
            </a:pPr>
            <a:r>
              <a:rPr lang="en-US" sz="1600" dirty="0" smtClean="0"/>
              <a:t>===============</a:t>
            </a:r>
          </a:p>
          <a:p>
            <a:pPr lvl="0" rtl="0">
              <a:spcBef>
                <a:spcPts val="0"/>
              </a:spcBef>
              <a:buNone/>
            </a:pPr>
            <a:endParaRPr lang="en-US" sz="1600" dirty="0" smtClean="0"/>
          </a:p>
          <a:p>
            <a:pPr lvl="0" rtl="0">
              <a:spcBef>
                <a:spcPts val="0"/>
              </a:spcBef>
              <a:buNone/>
            </a:pPr>
            <a:r>
              <a:rPr lang="en-US" sz="1600" dirty="0" smtClean="0"/>
              <a:t>In </a:t>
            </a:r>
            <a:r>
              <a:rPr lang="en-US" sz="1600" dirty="0" err="1" smtClean="0"/>
              <a:t>Animesh</a:t>
            </a:r>
            <a:r>
              <a:rPr lang="en-US" sz="1600" dirty="0" smtClean="0"/>
              <a:t>,</a:t>
            </a:r>
            <a:r>
              <a:rPr lang="en-US" sz="1600" baseline="0" dirty="0" smtClean="0"/>
              <a:t> we treat modeling operations differently from motion sequences.</a:t>
            </a:r>
            <a:endParaRPr lang="en" sz="1600" dirty="0"/>
          </a:p>
        </p:txBody>
      </p:sp>
    </p:spTree>
    <p:extLst>
      <p:ext uri="{BB962C8B-B14F-4D97-AF65-F5344CB8AC3E}">
        <p14:creationId xmlns:p14="http://schemas.microsoft.com/office/powerpoint/2010/main" val="2442010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r>
              <a:rPr lang="en-US" sz="1600" dirty="0" smtClean="0"/>
              <a:t>Today I’ll be introducing</a:t>
            </a:r>
            <a:r>
              <a:rPr lang="en-US" sz="1600" baseline="0" dirty="0" smtClean="0"/>
              <a:t> </a:t>
            </a:r>
            <a:r>
              <a:rPr lang="en-US" sz="1600" dirty="0" err="1" smtClean="0"/>
              <a:t>AniMesh</a:t>
            </a:r>
            <a:r>
              <a:rPr lang="en-US" sz="1600" baseline="0" dirty="0" smtClean="0"/>
              <a:t>,</a:t>
            </a:r>
            <a:r>
              <a:rPr lang="en-US" sz="1600" dirty="0" smtClean="0"/>
              <a:t> </a:t>
            </a:r>
            <a:r>
              <a:rPr lang="en-US" sz="1600" dirty="0" smtClean="0"/>
              <a:t>an</a:t>
            </a:r>
            <a:r>
              <a:rPr lang="en-US" sz="1600" baseline="0" dirty="0" smtClean="0"/>
              <a:t> animation suite for rapid prototyping and design</a:t>
            </a:r>
            <a:r>
              <a:rPr lang="en-US" sz="1600" dirty="0" smtClean="0"/>
              <a:t> built around intuitive</a:t>
            </a:r>
            <a:r>
              <a:rPr lang="en-US" sz="1600" baseline="0" dirty="0" smtClean="0"/>
              <a:t> and natural interfaces like sketch-based modeling and performance based animation.</a:t>
            </a:r>
          </a:p>
          <a:p>
            <a:endParaRPr lang="en-US" sz="1600" baseline="0" dirty="0" smtClean="0"/>
          </a:p>
          <a:p>
            <a:r>
              <a:rPr lang="en-US" sz="1600" baseline="0" dirty="0" err="1" smtClean="0"/>
              <a:t>AniMesh</a:t>
            </a:r>
            <a:r>
              <a:rPr lang="en-US" sz="1600" baseline="0" dirty="0" smtClean="0"/>
              <a:t> encourages a non-linear workflow through it’s separation of modeling and performance transformations that allows motion retargeting and non-destructive modeling edits at all times.</a:t>
            </a:r>
          </a:p>
        </p:txBody>
      </p:sp>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14073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Since </a:t>
            </a:r>
            <a:r>
              <a:rPr lang="en-US" sz="1600" baseline="0" dirty="0" err="1" smtClean="0"/>
              <a:t>AniMesh’s</a:t>
            </a:r>
            <a:r>
              <a:rPr lang="en-US" sz="1600" baseline="0" dirty="0" smtClean="0"/>
              <a:t> interface allows interactions like merging new appendages onto a skeleton which already has animations applied to it, we need to be careful to do appropriate book keeping to be apply those modeling changes, and ensure that existing animations are retroactively applied correctly to the newly modified shape. Our solution is to store modeling transformations separately from performance transformations and blend them together for playback. This way, since modeling and performance data are kept in different data structures, updating one will not destroy the other, they just to be re-merged back together again.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We store the two types of transformations completely separate. </a:t>
            </a:r>
            <a:r>
              <a:rPr lang="en-US" sz="1600" baseline="0" dirty="0" smtClean="0"/>
              <a:t>This is how we make all modeling edits non-destructive, because they’re operating on a separate </a:t>
            </a:r>
            <a:r>
              <a:rPr lang="en-US" sz="1600" baseline="0" dirty="0" err="1" smtClean="0"/>
              <a:t>datastructures</a:t>
            </a:r>
            <a:r>
              <a:rPr lang="en-US" sz="1600" baseline="0" dirty="0" smtClean="0"/>
              <a:t> from the performance data. And then regardless of what modeling edits have been performed on the model, playing back animation is consistently a matter of transferring the user’s performance on to the current skeleton of the model.</a:t>
            </a:r>
            <a:endParaRPr lang="en-US" sz="1600" dirty="0"/>
          </a:p>
        </p:txBody>
      </p:sp>
    </p:spTree>
    <p:extLst>
      <p:ext uri="{BB962C8B-B14F-4D97-AF65-F5344CB8AC3E}">
        <p14:creationId xmlns:p14="http://schemas.microsoft.com/office/powerpoint/2010/main" val="140861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To demonstrate how</a:t>
            </a:r>
            <a:r>
              <a:rPr lang="en-US" sz="1600" baseline="0" dirty="0" smtClean="0"/>
              <a:t> the separate transformations are then </a:t>
            </a:r>
            <a:r>
              <a:rPr lang="en-US" sz="1600" baseline="0" dirty="0" err="1" smtClean="0"/>
              <a:t>overlayed</a:t>
            </a:r>
            <a:r>
              <a:rPr lang="en-US" sz="1600" baseline="0" dirty="0" smtClean="0"/>
              <a:t>, we can take a model that already has an animation. Copy it and it’s animation over to a second model. Then we can reposition the model in various ways. But since these transformations are stored on the model, and have not changed the performance data at all, when it comes time to play back the animation, the animation is </a:t>
            </a:r>
            <a:r>
              <a:rPr lang="en-US" sz="1600" baseline="0" dirty="0" smtClean="0"/>
              <a:t>transferred onto </a:t>
            </a:r>
            <a:r>
              <a:rPr lang="en-US" sz="1600" baseline="0" dirty="0" smtClean="0"/>
              <a:t>the updated model </a:t>
            </a:r>
            <a:r>
              <a:rPr lang="en-US" sz="1600" baseline="0" dirty="0" smtClean="0"/>
              <a:t>automatically.</a:t>
            </a:r>
            <a:endParaRPr lang="en-US" sz="1600" baseline="0" dirty="0" smtClean="0"/>
          </a:p>
        </p:txBody>
      </p:sp>
    </p:spTree>
    <p:extLst>
      <p:ext uri="{BB962C8B-B14F-4D97-AF65-F5344CB8AC3E}">
        <p14:creationId xmlns:p14="http://schemas.microsoft.com/office/powerpoint/2010/main" val="2816337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Unfortunately there are a couple cases </a:t>
            </a:r>
            <a:r>
              <a:rPr lang="en-US" sz="1600" dirty="0" smtClean="0"/>
              <a:t>where just separating modeling transformations</a:t>
            </a:r>
            <a:r>
              <a:rPr lang="en-US" sz="1600" baseline="0" dirty="0" smtClean="0"/>
              <a:t> from performance </a:t>
            </a:r>
            <a:r>
              <a:rPr lang="en-US" sz="1600" baseline="0" dirty="0" err="1" smtClean="0"/>
              <a:t>transfermations</a:t>
            </a:r>
            <a:r>
              <a:rPr lang="en-US" sz="1600" dirty="0" smtClean="0"/>
              <a:t> </a:t>
            </a:r>
            <a:r>
              <a:rPr lang="en-US" sz="1600" dirty="0" smtClean="0"/>
              <a:t>doesn’t get us all</a:t>
            </a:r>
            <a:r>
              <a:rPr lang="en-US" sz="1600" baseline="0" dirty="0" smtClean="0"/>
              <a:t> the way to the desired result. When cutting and merging shapes, we had to make a decision about the way </a:t>
            </a:r>
            <a:r>
              <a:rPr lang="en-US" sz="1600" baseline="0" dirty="0" smtClean="0"/>
              <a:t>to interpret </a:t>
            </a:r>
            <a:r>
              <a:rPr lang="en-US" sz="1600" baseline="0" dirty="0" smtClean="0"/>
              <a:t>these actions. Should edits happen with respect to the original shape, or with respect to the shape after it’s had other modeling operations applied. We found through experimentations that, in most cases, re-applying any existing changes before doing the edit results in the most natural feeling operation.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On the left we </a:t>
            </a:r>
            <a:r>
              <a:rPr lang="en-US" sz="1600" baseline="0" dirty="0" smtClean="0"/>
              <a:t>have a </a:t>
            </a:r>
            <a:r>
              <a:rPr lang="en-US" sz="1600" baseline="0" dirty="0" smtClean="0"/>
              <a:t>skeleton being bent, and in the right two panels we have two different ways of applying merging or cutting. In the </a:t>
            </a:r>
            <a:r>
              <a:rPr lang="en-US" sz="1600" baseline="0" dirty="0" smtClean="0"/>
              <a:t>center column </a:t>
            </a:r>
            <a:r>
              <a:rPr lang="en-US" sz="1600" baseline="0" dirty="0" smtClean="0"/>
              <a:t>we don’t reapply the accumulated skeletal changes to the </a:t>
            </a:r>
            <a:r>
              <a:rPr lang="en-US" sz="1600" baseline="0" dirty="0" smtClean="0"/>
              <a:t>edits, </a:t>
            </a:r>
            <a:r>
              <a:rPr lang="en-US" sz="1600" baseline="0" dirty="0" smtClean="0"/>
              <a:t>but in the right we do. We chose to go with the right-most </a:t>
            </a:r>
            <a:r>
              <a:rPr lang="en-US" sz="1600" baseline="0" dirty="0" smtClean="0"/>
              <a:t>versions </a:t>
            </a:r>
            <a:r>
              <a:rPr lang="en-US" sz="1600" baseline="0" dirty="0" smtClean="0"/>
              <a:t>because it more often represented the </a:t>
            </a:r>
            <a:r>
              <a:rPr lang="en-US" sz="1600" baseline="0" dirty="0" smtClean="0"/>
              <a:t>intent </a:t>
            </a:r>
            <a:r>
              <a:rPr lang="en-US" sz="1600" baseline="0" dirty="0" smtClean="0"/>
              <a:t>of our users</a:t>
            </a:r>
            <a:r>
              <a:rPr lang="en-US" sz="1600" baseline="0" dirty="0" smtClean="0"/>
              <a:t>.</a:t>
            </a:r>
            <a:endParaRPr lang="en-US" sz="1600" baseline="0" dirty="0" smtClean="0"/>
          </a:p>
        </p:txBody>
      </p:sp>
    </p:spTree>
    <p:extLst>
      <p:ext uri="{BB962C8B-B14F-4D97-AF65-F5344CB8AC3E}">
        <p14:creationId xmlns:p14="http://schemas.microsoft.com/office/powerpoint/2010/main" val="2220737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500" dirty="0" smtClean="0"/>
              <a:t>Here we can see adding nodes to a skeletal chain during</a:t>
            </a:r>
            <a:r>
              <a:rPr lang="en-US" sz="1500" baseline="0" dirty="0" smtClean="0"/>
              <a:t> animation playback preserves its total rotation.</a:t>
            </a:r>
          </a:p>
          <a:p>
            <a:endParaRPr lang="en-US" sz="1500" baseline="0" dirty="0" smtClean="0"/>
          </a:p>
          <a:p>
            <a:r>
              <a:rPr lang="en-US" sz="1500" dirty="0" smtClean="0"/>
              <a:t>Then we can </a:t>
            </a:r>
            <a:r>
              <a:rPr lang="en-US" sz="1500" baseline="0" dirty="0" smtClean="0"/>
              <a:t>make </a:t>
            </a:r>
            <a:r>
              <a:rPr lang="en-US" sz="1500" baseline="0" dirty="0" smtClean="0"/>
              <a:t>a copy of the skeleton and merge it back on the other side to see that </a:t>
            </a:r>
            <a:r>
              <a:rPr lang="en-US" sz="1500" dirty="0" smtClean="0"/>
              <a:t>merging operations retain the orientations of skeleta</a:t>
            </a:r>
            <a:r>
              <a:rPr lang="en-US" sz="1500" baseline="0" dirty="0" smtClean="0"/>
              <a:t>l chains from before the merge </a:t>
            </a:r>
            <a:r>
              <a:rPr lang="en-US" sz="1500" baseline="0" dirty="0" smtClean="0"/>
              <a:t>to avoid the discontinuities shown before. Similarly </a:t>
            </a:r>
            <a:r>
              <a:rPr lang="en-US" sz="1500" baseline="0" dirty="0" smtClean="0"/>
              <a:t>a cutting operation also consistently maintains the orientations of the two resulting parts.</a:t>
            </a:r>
          </a:p>
          <a:p>
            <a:endParaRPr lang="en-US" sz="1500" baseline="0" dirty="0" smtClean="0"/>
          </a:p>
          <a:p>
            <a:r>
              <a:rPr lang="en-US" sz="1500" baseline="0" dirty="0" smtClean="0"/>
              <a:t>The user can load pre-recorded animations from saved models and transfer them to other models using copy-paste functionality, even if the two models have different joint structures.</a:t>
            </a:r>
          </a:p>
          <a:p>
            <a:endParaRPr lang="en-US" sz="1500" baseline="0" dirty="0" smtClean="0"/>
          </a:p>
          <a:p>
            <a:r>
              <a:rPr lang="en-US" sz="1500" baseline="0" dirty="0" smtClean="0"/>
              <a:t>Then we </a:t>
            </a:r>
            <a:r>
              <a:rPr lang="en-US" sz="1500" baseline="0" dirty="0" smtClean="0"/>
              <a:t>can change the duration of animations as well as translate them through </a:t>
            </a:r>
            <a:r>
              <a:rPr lang="en-US" sz="1500" baseline="0" dirty="0" smtClean="0"/>
              <a:t>time to make the animations more varied and the final scene more interesting. Above you can see the Mantis is edited to have a galloping motion, even though the only input animation was a single-jointed skeleton flapping.</a:t>
            </a:r>
          </a:p>
        </p:txBody>
      </p:sp>
    </p:spTree>
    <p:extLst>
      <p:ext uri="{BB962C8B-B14F-4D97-AF65-F5344CB8AC3E}">
        <p14:creationId xmlns:p14="http://schemas.microsoft.com/office/powerpoint/2010/main" val="3171515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We </a:t>
            </a:r>
            <a:r>
              <a:rPr lang="en-US" sz="1600" dirty="0" smtClean="0"/>
              <a:t>can then load a more</a:t>
            </a:r>
            <a:r>
              <a:rPr lang="en-US" sz="1600" baseline="0" dirty="0" smtClean="0"/>
              <a:t> detailed model, and reuse the animation from other characters by specifying a mapping</a:t>
            </a:r>
          </a:p>
          <a:p>
            <a:endParaRPr lang="en-US" sz="1600" baseline="0" dirty="0" smtClean="0"/>
          </a:p>
          <a:p>
            <a:r>
              <a:rPr lang="en-US" sz="1600" baseline="0" dirty="0" smtClean="0"/>
              <a:t>In this case we’re mapping </a:t>
            </a:r>
            <a:r>
              <a:rPr lang="en-US" sz="1600" baseline="0" dirty="0" smtClean="0"/>
              <a:t>the arm of the frog-man the arm of the squirrel to transfer the motion identically between the two models, </a:t>
            </a:r>
            <a:r>
              <a:rPr lang="en-US" sz="1600" baseline="0" dirty="0" smtClean="0"/>
              <a:t>but any mapping would work, and here you can see </a:t>
            </a:r>
            <a:r>
              <a:rPr lang="en-US" sz="1600" baseline="0" dirty="0" smtClean="0"/>
              <a:t>we’re making a less obvious mapping by assigning the motion from the leg of the frogman to the neck of the squirrel.</a:t>
            </a:r>
          </a:p>
          <a:p>
            <a:endParaRPr lang="en-US" sz="1600" dirty="0" smtClean="0"/>
          </a:p>
          <a:p>
            <a:r>
              <a:rPr lang="en-US" sz="1600" dirty="0" smtClean="0"/>
              <a:t>But, again, motion can be imported from a number of source and here we’re using the </a:t>
            </a:r>
            <a:r>
              <a:rPr lang="en-US" sz="1600" dirty="0" err="1" smtClean="0"/>
              <a:t>LeapMotion</a:t>
            </a:r>
            <a:r>
              <a:rPr lang="en-US" sz="1600" dirty="0" smtClean="0"/>
              <a:t> to animate the ears using our </a:t>
            </a:r>
            <a:r>
              <a:rPr lang="en-US" sz="1600" dirty="0" smtClean="0"/>
              <a:t>fingers which</a:t>
            </a:r>
            <a:r>
              <a:rPr lang="en-US" sz="1600" baseline="0" dirty="0" smtClean="0"/>
              <a:t> you can see rendered in the top right</a:t>
            </a:r>
            <a:r>
              <a:rPr lang="en-US" sz="1600" dirty="0" smtClean="0"/>
              <a:t>.</a:t>
            </a:r>
          </a:p>
        </p:txBody>
      </p:sp>
    </p:spTree>
    <p:extLst>
      <p:ext uri="{BB962C8B-B14F-4D97-AF65-F5344CB8AC3E}">
        <p14:creationId xmlns:p14="http://schemas.microsoft.com/office/powerpoint/2010/main" val="1570892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baseline="0" dirty="0" smtClean="0"/>
              <a:t>Here are some animated shapes made by first-time users of our system</a:t>
            </a:r>
          </a:p>
          <a:p>
            <a:endParaRPr lang="en-US" sz="1600" baseline="0" dirty="0" smtClean="0"/>
          </a:p>
          <a:p>
            <a:r>
              <a:rPr lang="en-US" sz="1600" baseline="0" dirty="0" smtClean="0"/>
              <a:t>The shapes in this video were made using only basic sketch/cut/merge modeling operations. And motions were all sourced from a very simple pre-recorded animation of a 90-degree </a:t>
            </a:r>
            <a:r>
              <a:rPr lang="en-US" sz="1600" baseline="0" dirty="0" smtClean="0"/>
              <a:t>rotation of a single bone.</a:t>
            </a:r>
            <a:endParaRPr lang="en-US" sz="1600" baseline="0" dirty="0" smtClean="0"/>
          </a:p>
          <a:p>
            <a:endParaRPr lang="en-US" sz="1600" baseline="0" dirty="0" smtClean="0"/>
          </a:p>
          <a:p>
            <a:r>
              <a:rPr lang="en-US" sz="1600" baseline="0" dirty="0" smtClean="0"/>
              <a:t>From modeling to animation, each of these scenes were created in under 30 minutes, by users who received only 20 minutes of instruction</a:t>
            </a:r>
            <a:r>
              <a:rPr lang="en-US" sz="1600" baseline="0" dirty="0" smtClean="0"/>
              <a:t>.</a:t>
            </a:r>
            <a:endParaRPr lang="en-US" sz="1600" baseline="0" dirty="0" smtClean="0"/>
          </a:p>
        </p:txBody>
      </p:sp>
    </p:spTree>
    <p:extLst>
      <p:ext uri="{BB962C8B-B14F-4D97-AF65-F5344CB8AC3E}">
        <p14:creationId xmlns:p14="http://schemas.microsoft.com/office/powerpoint/2010/main" val="896235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r>
              <a:rPr lang="en-US" sz="1600" dirty="0" smtClean="0"/>
              <a:t>Looking beyond</a:t>
            </a:r>
            <a:r>
              <a:rPr lang="en-US" sz="1600" baseline="0" dirty="0" smtClean="0"/>
              <a:t> the technical features of </a:t>
            </a:r>
            <a:r>
              <a:rPr lang="en-US" sz="1600" baseline="0" dirty="0" err="1" smtClean="0"/>
              <a:t>AniMesh</a:t>
            </a:r>
            <a:r>
              <a:rPr lang="en-US" sz="1600" baseline="0" dirty="0" smtClean="0"/>
              <a:t>, we believe the system as a whole offers a new perspective on animation. One that won’t necessarily suit every need, but that will instead offer options in situations that are otherwise poorly served. For the novice, or someone looking to explore or iteratively refine their ideas, </a:t>
            </a:r>
            <a:r>
              <a:rPr lang="en-US" sz="1600" baseline="0" dirty="0" err="1" smtClean="0"/>
              <a:t>AniMesh</a:t>
            </a:r>
            <a:r>
              <a:rPr lang="en-US" sz="1600" baseline="0" dirty="0" smtClean="0"/>
              <a:t> offers a more natural approach to animation.</a:t>
            </a:r>
          </a:p>
          <a:p>
            <a:pPr lvl="0" rtl="0">
              <a:spcBef>
                <a:spcPts val="0"/>
              </a:spcBef>
              <a:buNone/>
            </a:pPr>
            <a:r>
              <a:rPr lang="en-US" sz="1600" baseline="0" dirty="0" smtClean="0"/>
              <a:t>----- Meeting Notes (11/3/15 18:27) -----</a:t>
            </a:r>
          </a:p>
          <a:p>
            <a:pPr lvl="0" rtl="0">
              <a:spcBef>
                <a:spcPts val="0"/>
              </a:spcBef>
              <a:buNone/>
            </a:pPr>
            <a:r>
              <a:rPr lang="en-US" sz="1600" baseline="0" dirty="0" smtClean="0"/>
              <a:t>Say something about each of the 3 points</a:t>
            </a:r>
          </a:p>
          <a:p>
            <a:pPr lvl="0" rtl="0">
              <a:spcBef>
                <a:spcPts val="0"/>
              </a:spcBef>
              <a:buNone/>
            </a:pPr>
            <a:endParaRPr lang="en-US" sz="1600" baseline="0" dirty="0" smtClean="0"/>
          </a:p>
          <a:p>
            <a:pPr lvl="0" rtl="0">
              <a:spcBef>
                <a:spcPts val="0"/>
              </a:spcBef>
              <a:buNone/>
            </a:pPr>
            <a:r>
              <a:rPr lang="en-US" sz="1600" baseline="0" dirty="0" smtClean="0"/>
              <a:t>everything with respect to 2-d space for natural interface</a:t>
            </a:r>
          </a:p>
          <a:p>
            <a:pPr lvl="0" rtl="0">
              <a:spcBef>
                <a:spcPts val="0"/>
              </a:spcBef>
              <a:buNone/>
            </a:pPr>
            <a:endParaRPr lang="en-US" sz="1600" baseline="0" dirty="0" smtClean="0"/>
          </a:p>
          <a:p>
            <a:pPr lvl="0" rtl="0">
              <a:spcBef>
                <a:spcPts val="0"/>
              </a:spcBef>
              <a:buNone/>
            </a:pPr>
            <a:endParaRPr lang="en-US" sz="1600" baseline="0" dirty="0" smtClean="0"/>
          </a:p>
        </p:txBody>
      </p:sp>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14073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r>
              <a:rPr lang="en-US" sz="2000" dirty="0" smtClean="0"/>
              <a:t>THANK YOU!</a:t>
            </a:r>
            <a:endParaRPr sz="2000" dirty="0"/>
          </a:p>
        </p:txBody>
      </p:sp>
      <p:sp>
        <p:nvSpPr>
          <p:cNvPr id="285" name="Shape 2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56530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smtClean="0"/>
              <a:t>Here</a:t>
            </a:r>
            <a:r>
              <a:rPr lang="en-US" sz="1600" baseline="0" dirty="0" smtClean="0"/>
              <a:t> we can see Ming, in front of a Microsoft </a:t>
            </a:r>
            <a:r>
              <a:rPr lang="en-US" sz="1600" baseline="0" dirty="0" err="1" smtClean="0"/>
              <a:t>Kinect</a:t>
            </a:r>
            <a:r>
              <a:rPr lang="en-US" sz="1600" baseline="0" dirty="0" smtClean="0"/>
              <a:t>, posing to select which sub-skeleton of his model to control with his gestures.</a:t>
            </a:r>
          </a:p>
          <a:p>
            <a:r>
              <a:rPr lang="en-US" sz="1600" baseline="0" dirty="0" smtClean="0"/>
              <a:t>In the top right of the screen you can see the </a:t>
            </a:r>
            <a:r>
              <a:rPr lang="en-US" sz="1600" baseline="0" dirty="0" err="1" smtClean="0"/>
              <a:t>Kinect</a:t>
            </a:r>
            <a:r>
              <a:rPr lang="en-US" sz="1600" baseline="0" dirty="0" smtClean="0"/>
              <a:t> render of his skeleton, and in the center we highlight the sub-skeleton that most matches his position.</a:t>
            </a:r>
          </a:p>
          <a:p>
            <a:endParaRPr lang="en-US" sz="1600" baseline="0" dirty="0" smtClean="0"/>
          </a:p>
          <a:p>
            <a:r>
              <a:rPr lang="en-US" sz="1600" baseline="0" dirty="0" smtClean="0"/>
              <a:t>After finding a skeletal mapping he likes, he goes on to animate the character by </a:t>
            </a:r>
            <a:r>
              <a:rPr lang="en-US" sz="1600" baseline="0" dirty="0" smtClean="0"/>
              <a:t>performing </a:t>
            </a:r>
            <a:r>
              <a:rPr lang="en-US" sz="1600" baseline="0" dirty="0" smtClean="0"/>
              <a:t>motions with his own body.</a:t>
            </a:r>
          </a:p>
          <a:p>
            <a:endParaRPr lang="en-US" sz="1600" baseline="0" dirty="0" smtClean="0"/>
          </a:p>
          <a:p>
            <a:r>
              <a:rPr lang="en-US" sz="1600" baseline="0" dirty="0" smtClean="0"/>
              <a:t>After he’s created an animation sequence he likes, he’s then free to go back and make arbitrary changes to the model skeleton. Traditionally, destructive skeletal edits like this would invalidate the animation of the rig, however in </a:t>
            </a:r>
            <a:r>
              <a:rPr lang="en-US" sz="1600" baseline="0" dirty="0" err="1" smtClean="0"/>
              <a:t>Animesh</a:t>
            </a:r>
            <a:r>
              <a:rPr lang="en-US" sz="1600" baseline="0" dirty="0" smtClean="0"/>
              <a:t>, his performance will be retargeted onto the new joint structure.</a:t>
            </a:r>
          </a:p>
          <a:p>
            <a:endParaRPr lang="en-US" sz="1600" baseline="0" dirty="0" smtClean="0"/>
          </a:p>
        </p:txBody>
      </p:sp>
    </p:spTree>
    <p:extLst>
      <p:ext uri="{BB962C8B-B14F-4D97-AF65-F5344CB8AC3E}">
        <p14:creationId xmlns:p14="http://schemas.microsoft.com/office/powerpoint/2010/main" val="1074748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r>
              <a:rPr lang="en-US" sz="1600" dirty="0" smtClean="0"/>
              <a:t>To facilitate the intuitive </a:t>
            </a:r>
            <a:r>
              <a:rPr lang="en-US" sz="1600" dirty="0" smtClean="0"/>
              <a:t>interface, </a:t>
            </a:r>
            <a:r>
              <a:rPr lang="en-US" sz="1600" dirty="0" smtClean="0"/>
              <a:t>we created two new algorithms</a:t>
            </a:r>
            <a:r>
              <a:rPr lang="en-US" sz="1600" baseline="0" dirty="0" smtClean="0"/>
              <a:t> behind the scenes.</a:t>
            </a:r>
          </a:p>
          <a:p>
            <a:pPr lvl="0" rtl="0">
              <a:spcBef>
                <a:spcPts val="0"/>
              </a:spcBef>
              <a:buNone/>
            </a:pPr>
            <a:endParaRPr lang="en-US" sz="1600" baseline="0" dirty="0" smtClean="0"/>
          </a:p>
          <a:p>
            <a:pPr lvl="0" rtl="0">
              <a:spcBef>
                <a:spcPts val="0"/>
              </a:spcBef>
              <a:buNone/>
            </a:pPr>
            <a:r>
              <a:rPr lang="en-US" sz="1600" baseline="0" dirty="0" smtClean="0"/>
              <a:t>The first is a co-abstraction method that lets our users choose which sub-skeleton of the model to take control over</a:t>
            </a:r>
          </a:p>
          <a:p>
            <a:pPr lvl="0" rtl="0">
              <a:spcBef>
                <a:spcPts val="0"/>
              </a:spcBef>
              <a:buNone/>
            </a:pPr>
            <a:endParaRPr lang="en-US" sz="1600" baseline="0" dirty="0" smtClean="0"/>
          </a:p>
          <a:p>
            <a:pPr lvl="0" rtl="0">
              <a:spcBef>
                <a:spcPts val="0"/>
              </a:spcBef>
              <a:buNone/>
            </a:pPr>
            <a:r>
              <a:rPr lang="en-US" sz="1600" baseline="0" dirty="0" smtClean="0"/>
              <a:t>The second is a method for separating animation and modeling transformation data, and continuously </a:t>
            </a:r>
            <a:r>
              <a:rPr lang="en-US" sz="1600" baseline="0" dirty="0" smtClean="0"/>
              <a:t>blending motions </a:t>
            </a:r>
            <a:r>
              <a:rPr lang="en-US" sz="1600" baseline="0" dirty="0" smtClean="0"/>
              <a:t>between them so that animation can be preserved even after otherwise destructive modeling edits.</a:t>
            </a:r>
          </a:p>
        </p:txBody>
      </p:sp>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1407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sz="1600" dirty="0" smtClean="0"/>
              <a:t>The traditional animation pipeline is linear and tightly-coupled.</a:t>
            </a:r>
            <a:r>
              <a:rPr lang="en-US" sz="1600" baseline="0" dirty="0" smtClean="0"/>
              <a:t> You need to model, then rig, then animate, and any change to the model or the rig will invalidate the animation and require prior work to be redone.</a:t>
            </a:r>
          </a:p>
          <a:p>
            <a:pPr lvl="0" rtl="0">
              <a:spcBef>
                <a:spcPts val="0"/>
              </a:spcBef>
              <a:buNone/>
            </a:pPr>
            <a:endParaRPr lang="en-US" sz="1600" baseline="0" dirty="0" smtClean="0"/>
          </a:p>
          <a:p>
            <a:pPr lvl="0" rtl="0">
              <a:spcBef>
                <a:spcPts val="0"/>
              </a:spcBef>
              <a:buNone/>
            </a:pPr>
            <a:r>
              <a:rPr lang="en-US" sz="1600" baseline="0" dirty="0" smtClean="0"/>
              <a:t>Often these jobs are performed by separate experts in each component, and it can be very time consuming to pass from modeling through to animation</a:t>
            </a:r>
          </a:p>
          <a:p>
            <a:pPr lvl="0" rtl="0">
              <a:spcBef>
                <a:spcPts val="0"/>
              </a:spcBef>
              <a:buNone/>
            </a:pPr>
            <a:endParaRPr lang="en-US" sz="1600" baseline="0" dirty="0" smtClean="0"/>
          </a:p>
          <a:p>
            <a:pPr lvl="0" rtl="0">
              <a:spcBef>
                <a:spcPts val="0"/>
              </a:spcBef>
              <a:buNone/>
            </a:pPr>
            <a:r>
              <a:rPr lang="en-US" sz="1600" baseline="0" dirty="0" smtClean="0"/>
              <a:t>What’s more, in order to be able to perform this waterfall pipeline well, you need to spend a good deal of time up front planning exactly what it is you want to accomplish</a:t>
            </a:r>
            <a:endParaRPr lang="en" sz="1600" dirty="0"/>
          </a:p>
        </p:txBody>
      </p:sp>
    </p:spTree>
    <p:extLst>
      <p:ext uri="{BB962C8B-B14F-4D97-AF65-F5344CB8AC3E}">
        <p14:creationId xmlns:p14="http://schemas.microsoft.com/office/powerpoint/2010/main" val="718065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sz="1600" dirty="0" smtClean="0"/>
              <a:t>While that may</a:t>
            </a:r>
            <a:r>
              <a:rPr lang="en-US" sz="1600" baseline="0" dirty="0" smtClean="0"/>
              <a:t> be an effective model for late-stage or big budget projects with the expertise, vision, and time to drive the production, it doesn’t well suit the beginning stages where ideas are vague and it’s more interesting to ask “what if” than to commit to a single idea.</a:t>
            </a:r>
          </a:p>
        </p:txBody>
      </p:sp>
    </p:spTree>
    <p:extLst>
      <p:ext uri="{BB962C8B-B14F-4D97-AF65-F5344CB8AC3E}">
        <p14:creationId xmlns:p14="http://schemas.microsoft.com/office/powerpoint/2010/main" val="4007388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Clr>
                <a:schemeClr val="dk1"/>
              </a:buClr>
              <a:buSzPct val="78571"/>
              <a:buFont typeface="Arial"/>
              <a:buNone/>
            </a:pPr>
            <a:r>
              <a:rPr lang="en-US" sz="1600" dirty="0" smtClean="0">
                <a:solidFill>
                  <a:schemeClr val="dk1"/>
                </a:solidFill>
              </a:rPr>
              <a:t>With that in mind we set out to design a tool that you don’t need to be an expert to use. One that might help you explore your ideas, rather than to realize</a:t>
            </a:r>
            <a:r>
              <a:rPr lang="en-US" sz="1600" baseline="0" dirty="0" smtClean="0">
                <a:solidFill>
                  <a:schemeClr val="dk1"/>
                </a:solidFill>
              </a:rPr>
              <a:t> a well-established vision. We tried to make </a:t>
            </a:r>
            <a:r>
              <a:rPr lang="en-US" sz="1600" baseline="0" dirty="0" err="1" smtClean="0">
                <a:solidFill>
                  <a:schemeClr val="dk1"/>
                </a:solidFill>
              </a:rPr>
              <a:t>AniMesh</a:t>
            </a:r>
            <a:r>
              <a:rPr lang="en-US" sz="1600" baseline="0" dirty="0" smtClean="0">
                <a:solidFill>
                  <a:schemeClr val="dk1"/>
                </a:solidFill>
              </a:rPr>
              <a:t> as novice friendly as possible and we think we accomplished that. This came at the cost of being less suitable for high-end production tasks. For example, we do not cover issues such as </a:t>
            </a:r>
            <a:r>
              <a:rPr lang="en-US" sz="1600" baseline="0" dirty="0" err="1" smtClean="0">
                <a:solidFill>
                  <a:schemeClr val="dk1"/>
                </a:solidFill>
              </a:rPr>
              <a:t>footskate</a:t>
            </a:r>
            <a:r>
              <a:rPr lang="en-US" sz="1600" baseline="0" dirty="0" smtClean="0">
                <a:solidFill>
                  <a:schemeClr val="dk1"/>
                </a:solidFill>
              </a:rPr>
              <a:t> or non-skeletal animation. But these are primarily limitations of our implementation, and we believe with more effort in that direction this tool could be made suitable for big budget productions</a:t>
            </a:r>
            <a:r>
              <a:rPr lang="en-US" sz="1600" baseline="0" dirty="0" smtClean="0">
                <a:solidFill>
                  <a:schemeClr val="dk1"/>
                </a:solidFill>
              </a:rPr>
              <a:t>.</a:t>
            </a:r>
            <a:endParaRPr lang="en-US" sz="1600" dirty="0" smtClean="0">
              <a:solidFill>
                <a:schemeClr val="dk1"/>
              </a:solidFill>
            </a:endParaRPr>
          </a:p>
        </p:txBody>
      </p:sp>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86491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sz="1600" dirty="0" smtClean="0"/>
              <a:t>The core of </a:t>
            </a:r>
            <a:r>
              <a:rPr lang="en-US" sz="1600" dirty="0" err="1" smtClean="0"/>
              <a:t>AniMesh’s</a:t>
            </a:r>
            <a:r>
              <a:rPr lang="en-US" sz="1600" dirty="0" smtClean="0"/>
              <a:t> workflow philosophy is around the idea of never locking the user into an</a:t>
            </a:r>
            <a:r>
              <a:rPr lang="en-US" sz="1600" baseline="0" dirty="0" smtClean="0"/>
              <a:t> old idea. We always allow you to re-model, with re-rigging happening on the fly. Animations can be rerecorded, moved/stretched, retargeted. And none of these actions break any of the other work you’ve done</a:t>
            </a:r>
            <a:r>
              <a:rPr lang="en-US" sz="1600" baseline="0" dirty="0" smtClean="0"/>
              <a:t>.</a:t>
            </a:r>
            <a:endParaRPr lang="en-US" sz="1600" dirty="0" smtClean="0"/>
          </a:p>
        </p:txBody>
      </p:sp>
    </p:spTree>
    <p:extLst>
      <p:ext uri="{BB962C8B-B14F-4D97-AF65-F5344CB8AC3E}">
        <p14:creationId xmlns:p14="http://schemas.microsoft.com/office/powerpoint/2010/main" val="2442010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sz="1600" dirty="0" smtClean="0"/>
              <a:t>Now I’ll walk you through the technical steps that compose </a:t>
            </a:r>
            <a:r>
              <a:rPr lang="en-US" sz="1600" dirty="0" err="1" smtClean="0"/>
              <a:t>AniMesh</a:t>
            </a:r>
            <a:r>
              <a:rPr lang="en-US" sz="1600" dirty="0" smtClean="0"/>
              <a:t>. From </a:t>
            </a:r>
            <a:r>
              <a:rPr lang="en-US" sz="1600" dirty="0" smtClean="0"/>
              <a:t>creating a model, to mapping your body to it, </a:t>
            </a:r>
            <a:r>
              <a:rPr lang="en-US" sz="1600" dirty="0" smtClean="0"/>
              <a:t>and then transferring</a:t>
            </a:r>
            <a:r>
              <a:rPr lang="en-US" sz="1600" baseline="0" dirty="0" smtClean="0"/>
              <a:t> </a:t>
            </a:r>
            <a:r>
              <a:rPr lang="en-US" sz="1600" dirty="0" smtClean="0"/>
              <a:t>animation </a:t>
            </a:r>
            <a:r>
              <a:rPr lang="en-US" sz="1600" dirty="0" smtClean="0"/>
              <a:t>to it</a:t>
            </a:r>
            <a:r>
              <a:rPr lang="en-US" sz="1600" dirty="0" smtClean="0"/>
              <a:t>.</a:t>
            </a:r>
            <a:endParaRPr lang="en" sz="1600" dirty="0"/>
          </a:p>
        </p:txBody>
      </p:sp>
    </p:spTree>
    <p:extLst>
      <p:ext uri="{BB962C8B-B14F-4D97-AF65-F5344CB8AC3E}">
        <p14:creationId xmlns:p14="http://schemas.microsoft.com/office/powerpoint/2010/main" val="24420104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p:nvPr/>
        </p:nvSpPr>
        <p:spPr>
          <a:xfrm>
            <a:off x="239397" y="4745724"/>
            <a:ext cx="838199" cy="180974"/>
          </a:xfrm>
          <a:prstGeom prst="rect">
            <a:avLst/>
          </a:prstGeom>
          <a:noFill/>
          <a:ln>
            <a:noFill/>
          </a:ln>
        </p:spPr>
        <p:txBody>
          <a:bodyPr lIns="38100" tIns="38100" rIns="38100" bIns="38100" anchor="t" anchorCtr="0">
            <a:noAutofit/>
          </a:bodyPr>
          <a:lstStyle/>
          <a:p>
            <a:pPr marL="0" marR="0" lvl="0" indent="0" algn="l" rtl="0">
              <a:spcBef>
                <a:spcPts val="0"/>
              </a:spcBef>
              <a:buSzPct val="25000"/>
              <a:buNone/>
            </a:pPr>
            <a:r>
              <a:rPr lang="en" sz="900" b="0" i="0" u="none" strike="noStrike" cap="none" baseline="0">
                <a:solidFill>
                  <a:srgbClr val="595959"/>
                </a:solidFill>
                <a:latin typeface="Arial"/>
                <a:ea typeface="Arial"/>
                <a:cs typeface="Arial"/>
                <a:sym typeface="Arial"/>
              </a:rPr>
              <a:t>Sponsored by </a:t>
            </a:r>
          </a:p>
        </p:txBody>
      </p:sp>
      <p:pic>
        <p:nvPicPr>
          <p:cNvPr id="12" name="Shape 12"/>
          <p:cNvPicPr preferRelativeResize="0"/>
          <p:nvPr/>
        </p:nvPicPr>
        <p:blipFill rotWithShape="1">
          <a:blip r:embed="rId2">
            <a:alphaModFix/>
          </a:blip>
          <a:srcRect/>
          <a:stretch/>
        </p:blipFill>
        <p:spPr>
          <a:xfrm>
            <a:off x="5653746" y="537721"/>
            <a:ext cx="3233214" cy="753575"/>
          </a:xfrm>
          <a:prstGeom prst="rect">
            <a:avLst/>
          </a:prstGeom>
          <a:noFill/>
          <a:ln>
            <a:noFill/>
          </a:ln>
        </p:spPr>
      </p:pic>
      <p:pic>
        <p:nvPicPr>
          <p:cNvPr id="13" name="Shape 13"/>
          <p:cNvPicPr preferRelativeResize="0"/>
          <p:nvPr/>
        </p:nvPicPr>
        <p:blipFill rotWithShape="1">
          <a:blip r:embed="rId3">
            <a:alphaModFix/>
          </a:blip>
          <a:srcRect/>
          <a:stretch/>
        </p:blipFill>
        <p:spPr>
          <a:xfrm>
            <a:off x="5367892" y="1449112"/>
            <a:ext cx="3809999" cy="3718321"/>
          </a:xfrm>
          <a:prstGeom prst="rect">
            <a:avLst/>
          </a:prstGeom>
          <a:noFill/>
          <a:ln>
            <a:noFill/>
          </a:ln>
        </p:spPr>
      </p:pic>
      <p:sp>
        <p:nvSpPr>
          <p:cNvPr id="14" name="Shape 14"/>
          <p:cNvSpPr txBox="1">
            <a:spLocks noGrp="1"/>
          </p:cNvSpPr>
          <p:nvPr>
            <p:ph type="body" idx="1"/>
          </p:nvPr>
        </p:nvSpPr>
        <p:spPr>
          <a:xfrm>
            <a:off x="188803" y="1140428"/>
            <a:ext cx="5343996" cy="2798762"/>
          </a:xfrm>
          <a:prstGeom prst="rect">
            <a:avLst/>
          </a:prstGeom>
          <a:noFill/>
          <a:ln>
            <a:noFill/>
          </a:ln>
        </p:spPr>
        <p:txBody>
          <a:bodyPr lIns="91425" tIns="91425" rIns="91425" bIns="91425" anchor="t" anchorCtr="0"/>
          <a:lstStyle>
            <a:lvl1pPr marL="0" indent="0" algn="ctr" rtl="0">
              <a:spcBef>
                <a:spcPts val="0"/>
              </a:spcBef>
              <a:buClr>
                <a:srgbClr val="430166"/>
              </a:buClr>
              <a:buFont typeface="Arial"/>
              <a:buNone/>
              <a:defRPr sz="3600" b="1" baseline="0">
                <a:solidFill>
                  <a:srgbClr val="430166"/>
                </a:solidFill>
                <a:latin typeface="Arial"/>
                <a:ea typeface="Arial"/>
                <a:cs typeface="Arial"/>
                <a:sym typeface="Arial"/>
              </a:defRPr>
            </a:lvl1pPr>
            <a:lvl2pPr rtl="0">
              <a:spcBef>
                <a:spcPts val="0"/>
              </a:spcBef>
              <a:defRPr>
                <a:latin typeface="Arial"/>
                <a:ea typeface="Arial"/>
                <a:cs typeface="Arial"/>
                <a:sym typeface="Arial"/>
              </a:defRPr>
            </a:lvl2pPr>
            <a:lvl3pPr rtl="0">
              <a:spcBef>
                <a:spcPts val="0"/>
              </a:spcBef>
              <a:defRPr>
                <a:latin typeface="Arial"/>
                <a:ea typeface="Arial"/>
                <a:cs typeface="Arial"/>
                <a:sym typeface="Arial"/>
              </a:defRPr>
            </a:lvl3pPr>
            <a:lvl4pPr rtl="0">
              <a:spcBef>
                <a:spcPts val="0"/>
              </a:spcBef>
              <a:defRPr>
                <a:latin typeface="Arial"/>
                <a:ea typeface="Arial"/>
                <a:cs typeface="Arial"/>
                <a:sym typeface="Arial"/>
              </a:defRPr>
            </a:lvl4pPr>
            <a:lvl5pPr rtl="0">
              <a:spcBef>
                <a:spcPts val="0"/>
              </a:spcBef>
              <a:defRPr>
                <a:latin typeface="Arial"/>
                <a:ea typeface="Arial"/>
                <a:cs typeface="Arial"/>
                <a:sym typeface="Arial"/>
              </a:defRPr>
            </a:lvl5pPr>
            <a:lvl6pPr rtl="0">
              <a:spcBef>
                <a:spcPts val="0"/>
              </a:spcBef>
              <a:defRPr sz="2000">
                <a:solidFill>
                  <a:schemeClr val="dk1"/>
                </a:solidFill>
                <a:latin typeface="Calibri"/>
                <a:ea typeface="Calibri"/>
                <a:cs typeface="Calibri"/>
                <a:sym typeface="Calibri"/>
              </a:defRPr>
            </a:lvl6pPr>
            <a:lvl7pPr rtl="0">
              <a:spcBef>
                <a:spcPts val="0"/>
              </a:spcBef>
              <a:defRPr sz="2000">
                <a:solidFill>
                  <a:schemeClr val="dk1"/>
                </a:solidFill>
                <a:latin typeface="Calibri"/>
                <a:ea typeface="Calibri"/>
                <a:cs typeface="Calibri"/>
                <a:sym typeface="Calibri"/>
              </a:defRPr>
            </a:lvl7pPr>
            <a:lvl8pPr rtl="0">
              <a:spcBef>
                <a:spcPts val="0"/>
              </a:spcBef>
              <a:defRPr sz="2000">
                <a:solidFill>
                  <a:schemeClr val="dk1"/>
                </a:solidFill>
                <a:latin typeface="Calibri"/>
                <a:ea typeface="Calibri"/>
                <a:cs typeface="Calibri"/>
                <a:sym typeface="Calibri"/>
              </a:defRPr>
            </a:lvl8pPr>
            <a:lvl9pPr rtl="0">
              <a:spcBef>
                <a:spcPts val="0"/>
              </a:spcBef>
              <a:defRPr sz="2000">
                <a:solidFill>
                  <a:schemeClr val="dk1"/>
                </a:solidFill>
                <a:latin typeface="Calibri"/>
                <a:ea typeface="Calibri"/>
                <a:cs typeface="Calibri"/>
                <a:sym typeface="Calibri"/>
              </a:defRPr>
            </a:lvl9pPr>
          </a:lstStyle>
          <a:p>
            <a:endParaRPr/>
          </a:p>
        </p:txBody>
      </p:sp>
      <p:pic>
        <p:nvPicPr>
          <p:cNvPr id="15" name="Shape 15"/>
          <p:cNvPicPr preferRelativeResize="0"/>
          <p:nvPr/>
        </p:nvPicPr>
        <p:blipFill rotWithShape="1">
          <a:blip r:embed="rId4">
            <a:alphaModFix/>
          </a:blip>
          <a:srcRect/>
          <a:stretch/>
        </p:blipFill>
        <p:spPr>
          <a:xfrm>
            <a:off x="0" y="0"/>
            <a:ext cx="2490787" cy="245268"/>
          </a:xfrm>
          <a:prstGeom prst="rect">
            <a:avLst/>
          </a:prstGeom>
          <a:noFill/>
          <a:ln>
            <a:noFill/>
          </a:ln>
        </p:spPr>
      </p:pic>
      <p:pic>
        <p:nvPicPr>
          <p:cNvPr id="16" name="Shape 16"/>
          <p:cNvPicPr preferRelativeResize="0"/>
          <p:nvPr/>
        </p:nvPicPr>
        <p:blipFill rotWithShape="1">
          <a:blip r:embed="rId5">
            <a:alphaModFix/>
          </a:blip>
          <a:srcRect/>
          <a:stretch/>
        </p:blipFill>
        <p:spPr>
          <a:xfrm>
            <a:off x="920136" y="4569697"/>
            <a:ext cx="671513" cy="457200"/>
          </a:xfrm>
          <a:prstGeom prst="rect">
            <a:avLst/>
          </a:prstGeom>
          <a:noFill/>
          <a:ln>
            <a:noFill/>
          </a:ln>
        </p:spPr>
      </p:pic>
      <p:pic>
        <p:nvPicPr>
          <p:cNvPr id="17" name="Shape 17"/>
          <p:cNvPicPr preferRelativeResize="0"/>
          <p:nvPr/>
        </p:nvPicPr>
        <p:blipFill rotWithShape="1">
          <a:blip r:embed="rId6">
            <a:alphaModFix/>
          </a:blip>
          <a:srcRect/>
          <a:stretch/>
        </p:blipFill>
        <p:spPr>
          <a:xfrm>
            <a:off x="1512274" y="4698285"/>
            <a:ext cx="214312" cy="2143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504"/>
        <p:cNvGrpSpPr/>
        <p:nvPr/>
      </p:nvGrpSpPr>
      <p:grpSpPr>
        <a:xfrm>
          <a:off x="0" y="0"/>
          <a:ext cx="0" cy="0"/>
          <a:chOff x="0" y="0"/>
          <a:chExt cx="0" cy="0"/>
        </a:xfrm>
      </p:grpSpPr>
      <p:sp>
        <p:nvSpPr>
          <p:cNvPr id="505" name="Shape 505"/>
          <p:cNvSpPr txBox="1">
            <a:spLocks noGrp="1"/>
          </p:cNvSpPr>
          <p:nvPr>
            <p:ph type="title"/>
          </p:nvPr>
        </p:nvSpPr>
        <p:spPr>
          <a:xfrm>
            <a:off x="311700" y="555600"/>
            <a:ext cx="2807999" cy="7556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506" name="Shape 506"/>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507" name="Shape 50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Main point">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490250" y="450150"/>
            <a:ext cx="6367800" cy="4090800"/>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510" name="Shape 51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511"/>
        <p:cNvGrpSpPr/>
        <p:nvPr/>
      </p:nvGrpSpPr>
      <p:grpSpPr>
        <a:xfrm>
          <a:off x="0" y="0"/>
          <a:ext cx="0" cy="0"/>
          <a:chOff x="0" y="0"/>
          <a:chExt cx="0" cy="0"/>
        </a:xfrm>
      </p:grpSpPr>
      <p:sp>
        <p:nvSpPr>
          <p:cNvPr id="512" name="Shape 512"/>
          <p:cNvSpPr/>
          <p:nvPr/>
        </p:nvSpPr>
        <p:spPr>
          <a:xfrm>
            <a:off x="4572000" y="-125"/>
            <a:ext cx="4572000" cy="5143499"/>
          </a:xfrm>
          <a:prstGeom prst="rect">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513" name="Shape 513"/>
          <p:cNvSpPr txBox="1">
            <a:spLocks noGrp="1"/>
          </p:cNvSpPr>
          <p:nvPr>
            <p:ph type="title"/>
          </p:nvPr>
        </p:nvSpPr>
        <p:spPr>
          <a:xfrm>
            <a:off x="265500" y="1233175"/>
            <a:ext cx="4045199" cy="14823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514" name="Shape 514"/>
          <p:cNvSpPr txBox="1">
            <a:spLocks noGrp="1"/>
          </p:cNvSpPr>
          <p:nvPr>
            <p:ph type="subTitle" idx="1"/>
          </p:nvPr>
        </p:nvSpPr>
        <p:spPr>
          <a:xfrm>
            <a:off x="265500" y="2803075"/>
            <a:ext cx="4045199" cy="12351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515" name="Shape 515"/>
          <p:cNvSpPr txBox="1">
            <a:spLocks noGrp="1"/>
          </p:cNvSpPr>
          <p:nvPr>
            <p:ph type="body" idx="2"/>
          </p:nvPr>
        </p:nvSpPr>
        <p:spPr>
          <a:xfrm>
            <a:off x="4939500" y="724075"/>
            <a:ext cx="3837000" cy="3695099"/>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516" name="Shape 51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aption">
    <p:spTree>
      <p:nvGrpSpPr>
        <p:cNvPr id="1" name="Shape 517"/>
        <p:cNvGrpSpPr/>
        <p:nvPr/>
      </p:nvGrpSpPr>
      <p:grpSpPr>
        <a:xfrm>
          <a:off x="0" y="0"/>
          <a:ext cx="0" cy="0"/>
          <a:chOff x="0" y="0"/>
          <a:chExt cx="0" cy="0"/>
        </a:xfrm>
      </p:grpSpPr>
      <p:sp>
        <p:nvSpPr>
          <p:cNvPr id="518" name="Shape 518"/>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519" name="Shape 51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ig number">
    <p:spTree>
      <p:nvGrpSpPr>
        <p:cNvPr id="1" name="Shape 520"/>
        <p:cNvGrpSpPr/>
        <p:nvPr/>
      </p:nvGrpSpPr>
      <p:grpSpPr>
        <a:xfrm>
          <a:off x="0" y="0"/>
          <a:ext cx="0" cy="0"/>
          <a:chOff x="0" y="0"/>
          <a:chExt cx="0" cy="0"/>
        </a:xfrm>
      </p:grpSpPr>
      <p:sp>
        <p:nvSpPr>
          <p:cNvPr id="521" name="Shape 521"/>
          <p:cNvSpPr txBox="1">
            <a:spLocks noGrp="1"/>
          </p:cNvSpPr>
          <p:nvPr>
            <p:ph type="title"/>
          </p:nvPr>
        </p:nvSpPr>
        <p:spPr>
          <a:xfrm>
            <a:off x="311700" y="1106125"/>
            <a:ext cx="8520599" cy="19635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522" name="Shape 522"/>
          <p:cNvSpPr txBox="1">
            <a:spLocks noGrp="1"/>
          </p:cNvSpPr>
          <p:nvPr>
            <p:ph type="body" idx="1"/>
          </p:nvPr>
        </p:nvSpPr>
        <p:spPr>
          <a:xfrm>
            <a:off x="311700" y="3152225"/>
            <a:ext cx="8520599" cy="13008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523" name="Shape 52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4"/>
        <p:cNvGrpSpPr/>
        <p:nvPr/>
      </p:nvGrpSpPr>
      <p:grpSpPr>
        <a:xfrm>
          <a:off x="0" y="0"/>
          <a:ext cx="0" cy="0"/>
          <a:chOff x="0" y="0"/>
          <a:chExt cx="0" cy="0"/>
        </a:xfrm>
      </p:grpSpPr>
      <p:sp>
        <p:nvSpPr>
          <p:cNvPr id="525" name="Shape 52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ontent Slide">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46050" y="11579"/>
            <a:ext cx="6825744" cy="655170"/>
          </a:xfrm>
          <a:prstGeom prst="rect">
            <a:avLst/>
          </a:prstGeom>
          <a:noFill/>
          <a:ln>
            <a:noFill/>
          </a:ln>
        </p:spPr>
        <p:txBody>
          <a:bodyPr lIns="91425" tIns="91425" rIns="91425" bIns="91425" anchor="ctr" anchorCtr="0"/>
          <a:lstStyle>
            <a:lvl1pPr algn="l" rtl="0">
              <a:spcBef>
                <a:spcPts val="0"/>
              </a:spcBef>
              <a:defRPr sz="3200" b="1">
                <a:solidFill>
                  <a:srgbClr val="430166"/>
                </a:solidFill>
                <a:latin typeface="Arial"/>
                <a:ea typeface="Arial"/>
                <a:cs typeface="Arial"/>
                <a:sym typeface="Aria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1" name="Shape 31"/>
          <p:cNvSpPr/>
          <p:nvPr/>
        </p:nvSpPr>
        <p:spPr>
          <a:xfrm>
            <a:off x="7451274" y="4838987"/>
            <a:ext cx="964965" cy="212724"/>
          </a:xfrm>
          <a:prstGeom prst="rect">
            <a:avLst/>
          </a:prstGeom>
          <a:noFill/>
          <a:ln>
            <a:noFill/>
          </a:ln>
        </p:spPr>
        <p:txBody>
          <a:bodyPr lIns="38100" tIns="38100" rIns="38100" bIns="38100" anchor="t" anchorCtr="0">
            <a:noAutofit/>
          </a:bodyPr>
          <a:lstStyle/>
          <a:p>
            <a:pPr marL="0" marR="0" lvl="0" indent="0" algn="l" rtl="0">
              <a:spcBef>
                <a:spcPts val="0"/>
              </a:spcBef>
              <a:buSzPct val="25000"/>
              <a:buNone/>
            </a:pPr>
            <a:r>
              <a:rPr lang="en" sz="800" b="0" i="0" u="none" strike="noStrike" cap="none" baseline="0">
                <a:solidFill>
                  <a:srgbClr val="545454"/>
                </a:solidFill>
                <a:latin typeface="Arial"/>
                <a:ea typeface="Arial"/>
                <a:cs typeface="Arial"/>
                <a:sym typeface="Arial"/>
              </a:rPr>
              <a:t>Sponsored by </a:t>
            </a:r>
          </a:p>
        </p:txBody>
      </p:sp>
      <p:sp>
        <p:nvSpPr>
          <p:cNvPr id="32" name="Shape 32"/>
          <p:cNvSpPr txBox="1"/>
          <p:nvPr/>
        </p:nvSpPr>
        <p:spPr>
          <a:xfrm>
            <a:off x="304800" y="4805910"/>
            <a:ext cx="1863725" cy="194283"/>
          </a:xfrm>
          <a:prstGeom prst="rect">
            <a:avLst/>
          </a:prstGeom>
          <a:noFill/>
          <a:ln>
            <a:noFill/>
          </a:ln>
        </p:spPr>
        <p:txBody>
          <a:bodyPr lIns="91425" tIns="45700" rIns="91425" bIns="45700" anchor="t" anchorCtr="0">
            <a:noAutofit/>
          </a:bodyPr>
          <a:lstStyle/>
          <a:p>
            <a:pPr marL="0" marR="0" lvl="0" indent="0" algn="l" rtl="0">
              <a:lnSpc>
                <a:spcPct val="110000"/>
              </a:lnSpc>
              <a:spcBef>
                <a:spcPts val="0"/>
              </a:spcBef>
              <a:buSzPct val="25000"/>
              <a:buNone/>
            </a:pPr>
            <a:r>
              <a:rPr lang="en" sz="1000" b="1" i="0" u="none" strike="noStrike" cap="none" baseline="0">
                <a:solidFill>
                  <a:srgbClr val="430166"/>
                </a:solidFill>
                <a:latin typeface="Proxima Nova"/>
                <a:ea typeface="Proxima Nova"/>
                <a:cs typeface="Proxima Nova"/>
                <a:sym typeface="Proxima Nova"/>
              </a:rPr>
              <a:t>SA2015</a:t>
            </a:r>
            <a:r>
              <a:rPr lang="en" sz="1000" b="1" i="0" u="none" strike="noStrike" cap="none" baseline="0">
                <a:solidFill>
                  <a:srgbClr val="545454"/>
                </a:solidFill>
                <a:latin typeface="Proxima Nova"/>
                <a:ea typeface="Proxima Nova"/>
                <a:cs typeface="Proxima Nova"/>
                <a:sym typeface="Proxima Nova"/>
              </a:rPr>
              <a:t>.SIGGRAPH.ORG</a:t>
            </a:r>
          </a:p>
        </p:txBody>
      </p:sp>
      <p:cxnSp>
        <p:nvCxnSpPr>
          <p:cNvPr id="33" name="Shape 33"/>
          <p:cNvCxnSpPr/>
          <p:nvPr/>
        </p:nvCxnSpPr>
        <p:spPr>
          <a:xfrm>
            <a:off x="3107" y="666750"/>
            <a:ext cx="8763000" cy="0"/>
          </a:xfrm>
          <a:prstGeom prst="straightConnector1">
            <a:avLst/>
          </a:prstGeom>
          <a:solidFill>
            <a:srgbClr val="000000"/>
          </a:solidFill>
          <a:ln w="25400" cap="flat" cmpd="sng">
            <a:solidFill>
              <a:srgbClr val="F7F6F2"/>
            </a:solidFill>
            <a:prstDash val="solid"/>
            <a:round/>
            <a:headEnd type="none" w="med" len="med"/>
            <a:tailEnd type="none" w="med" len="med"/>
          </a:ln>
        </p:spPr>
      </p:cxnSp>
      <p:cxnSp>
        <p:nvCxnSpPr>
          <p:cNvPr id="34" name="Shape 34"/>
          <p:cNvCxnSpPr/>
          <p:nvPr/>
        </p:nvCxnSpPr>
        <p:spPr>
          <a:xfrm>
            <a:off x="381000" y="4702203"/>
            <a:ext cx="8763000" cy="0"/>
          </a:xfrm>
          <a:prstGeom prst="straightConnector1">
            <a:avLst/>
          </a:prstGeom>
          <a:solidFill>
            <a:srgbClr val="000000"/>
          </a:solidFill>
          <a:ln w="25400" cap="flat" cmpd="sng">
            <a:solidFill>
              <a:srgbClr val="F7F6F2"/>
            </a:solidFill>
            <a:prstDash val="solid"/>
            <a:round/>
            <a:headEnd type="none" w="med" len="med"/>
            <a:tailEnd type="none" w="med" len="med"/>
          </a:ln>
        </p:spPr>
      </p:cxnSp>
      <p:sp>
        <p:nvSpPr>
          <p:cNvPr id="35" name="Shape 35"/>
          <p:cNvSpPr txBox="1">
            <a:spLocks noGrp="1"/>
          </p:cNvSpPr>
          <p:nvPr>
            <p:ph type="body" idx="1"/>
          </p:nvPr>
        </p:nvSpPr>
        <p:spPr>
          <a:xfrm>
            <a:off x="146050" y="1089024"/>
            <a:ext cx="8847137" cy="3265487"/>
          </a:xfrm>
          <a:prstGeom prst="rect">
            <a:avLst/>
          </a:prstGeom>
          <a:noFill/>
          <a:ln>
            <a:noFill/>
          </a:ln>
        </p:spPr>
        <p:txBody>
          <a:bodyPr lIns="91425" tIns="91425" rIns="91425" bIns="91425" anchor="t" anchorCtr="0"/>
          <a:lstStyle>
            <a:lvl1pPr marL="342900" indent="-139700" rtl="0">
              <a:spcBef>
                <a:spcPts val="0"/>
              </a:spcBef>
              <a:buFont typeface="Arial"/>
              <a:buChar char="•"/>
              <a:defRPr>
                <a:latin typeface="Arial"/>
                <a:ea typeface="Arial"/>
                <a:cs typeface="Arial"/>
                <a:sym typeface="Arial"/>
              </a:defRPr>
            </a:lvl1pPr>
            <a:lvl2pPr marL="742950" indent="-107950" rtl="0">
              <a:spcBef>
                <a:spcPts val="0"/>
              </a:spcBef>
              <a:buFont typeface="Arial"/>
              <a:buChar char="•"/>
              <a:defRPr>
                <a:latin typeface="Arial"/>
                <a:ea typeface="Arial"/>
                <a:cs typeface="Arial"/>
                <a:sym typeface="Arial"/>
              </a:defRPr>
            </a:lvl2pPr>
            <a:lvl3pPr marL="1143000" indent="-76200" rtl="0">
              <a:spcBef>
                <a:spcPts val="0"/>
              </a:spcBef>
              <a:buFont typeface="Arial"/>
              <a:buChar char="•"/>
              <a:defRPr>
                <a:latin typeface="Arial"/>
                <a:ea typeface="Arial"/>
                <a:cs typeface="Arial"/>
                <a:sym typeface="Arial"/>
              </a:defRPr>
            </a:lvl3pPr>
            <a:lvl4pPr marL="1600200" indent="-101600" rtl="0">
              <a:spcBef>
                <a:spcPts val="0"/>
              </a:spcBef>
              <a:buFont typeface="Arial"/>
              <a:buChar char="•"/>
              <a:defRPr>
                <a:latin typeface="Arial"/>
                <a:ea typeface="Arial"/>
                <a:cs typeface="Arial"/>
                <a:sym typeface="Arial"/>
              </a:defRPr>
            </a:lvl4pPr>
            <a:lvl5pPr marL="2057400" indent="-101600" rtl="0">
              <a:spcBef>
                <a:spcPts val="0"/>
              </a:spcBef>
              <a:buFont typeface="Arial"/>
              <a:buChar char="•"/>
              <a:defRPr>
                <a:latin typeface="Arial"/>
                <a:ea typeface="Arial"/>
                <a:cs typeface="Arial"/>
                <a:sym typeface="Arial"/>
              </a:defRPr>
            </a:lvl5pPr>
            <a:lvl6pPr rtl="0">
              <a:spcBef>
                <a:spcPts val="0"/>
              </a:spcBef>
              <a:defRPr sz="2000">
                <a:solidFill>
                  <a:schemeClr val="dk1"/>
                </a:solidFill>
                <a:latin typeface="Calibri"/>
                <a:ea typeface="Calibri"/>
                <a:cs typeface="Calibri"/>
                <a:sym typeface="Calibri"/>
              </a:defRPr>
            </a:lvl6pPr>
            <a:lvl7pPr rtl="0">
              <a:spcBef>
                <a:spcPts val="0"/>
              </a:spcBef>
              <a:defRPr sz="2000">
                <a:solidFill>
                  <a:schemeClr val="dk1"/>
                </a:solidFill>
                <a:latin typeface="Calibri"/>
                <a:ea typeface="Calibri"/>
                <a:cs typeface="Calibri"/>
                <a:sym typeface="Calibri"/>
              </a:defRPr>
            </a:lvl7pPr>
            <a:lvl8pPr rtl="0">
              <a:spcBef>
                <a:spcPts val="0"/>
              </a:spcBef>
              <a:defRPr sz="2000">
                <a:solidFill>
                  <a:schemeClr val="dk1"/>
                </a:solidFill>
                <a:latin typeface="Calibri"/>
                <a:ea typeface="Calibri"/>
                <a:cs typeface="Calibri"/>
                <a:sym typeface="Calibri"/>
              </a:defRPr>
            </a:lvl8pPr>
            <a:lvl9pPr rtl="0">
              <a:spcBef>
                <a:spcPts val="0"/>
              </a:spcBef>
              <a:defRPr sz="2000">
                <a:solidFill>
                  <a:schemeClr val="dk1"/>
                </a:solidFill>
                <a:latin typeface="Calibri"/>
                <a:ea typeface="Calibri"/>
                <a:cs typeface="Calibri"/>
                <a:sym typeface="Calibri"/>
              </a:defRPr>
            </a:lvl9pPr>
          </a:lstStyle>
          <a:p>
            <a:endParaRPr/>
          </a:p>
        </p:txBody>
      </p:sp>
      <p:pic>
        <p:nvPicPr>
          <p:cNvPr id="36" name="Shape 36"/>
          <p:cNvPicPr preferRelativeResize="0"/>
          <p:nvPr/>
        </p:nvPicPr>
        <p:blipFill rotWithShape="1">
          <a:blip r:embed="rId2">
            <a:alphaModFix/>
          </a:blip>
          <a:srcRect/>
          <a:stretch/>
        </p:blipFill>
        <p:spPr>
          <a:xfrm>
            <a:off x="-7784" y="671669"/>
            <a:ext cx="2490787" cy="245268"/>
          </a:xfrm>
          <a:prstGeom prst="rect">
            <a:avLst/>
          </a:prstGeom>
          <a:noFill/>
          <a:ln>
            <a:noFill/>
          </a:ln>
        </p:spPr>
      </p:pic>
      <p:pic>
        <p:nvPicPr>
          <p:cNvPr id="37" name="Shape 37"/>
          <p:cNvPicPr preferRelativeResize="0"/>
          <p:nvPr/>
        </p:nvPicPr>
        <p:blipFill rotWithShape="1">
          <a:blip r:embed="rId3">
            <a:alphaModFix/>
          </a:blip>
          <a:srcRect/>
          <a:stretch/>
        </p:blipFill>
        <p:spPr>
          <a:xfrm>
            <a:off x="6670377" y="4450454"/>
            <a:ext cx="2490787" cy="245268"/>
          </a:xfrm>
          <a:prstGeom prst="rect">
            <a:avLst/>
          </a:prstGeom>
          <a:noFill/>
          <a:ln>
            <a:noFill/>
          </a:ln>
        </p:spPr>
      </p:pic>
      <p:pic>
        <p:nvPicPr>
          <p:cNvPr id="38" name="Shape 38"/>
          <p:cNvPicPr preferRelativeResize="0"/>
          <p:nvPr/>
        </p:nvPicPr>
        <p:blipFill rotWithShape="1">
          <a:blip r:embed="rId4">
            <a:alphaModFix/>
          </a:blip>
          <a:srcRect/>
          <a:stretch/>
        </p:blipFill>
        <p:spPr>
          <a:xfrm>
            <a:off x="8015617" y="4669710"/>
            <a:ext cx="671513" cy="457200"/>
          </a:xfrm>
          <a:prstGeom prst="rect">
            <a:avLst/>
          </a:prstGeom>
          <a:noFill/>
          <a:ln>
            <a:noFill/>
          </a:ln>
        </p:spPr>
      </p:pic>
      <p:pic>
        <p:nvPicPr>
          <p:cNvPr id="39" name="Shape 39"/>
          <p:cNvPicPr preferRelativeResize="0"/>
          <p:nvPr/>
        </p:nvPicPr>
        <p:blipFill rotWithShape="1">
          <a:blip r:embed="rId5">
            <a:alphaModFix/>
          </a:blip>
          <a:srcRect/>
          <a:stretch/>
        </p:blipFill>
        <p:spPr>
          <a:xfrm>
            <a:off x="8607756" y="4798297"/>
            <a:ext cx="214312" cy="214312"/>
          </a:xfrm>
          <a:prstGeom prst="rect">
            <a:avLst/>
          </a:prstGeom>
          <a:noFill/>
          <a:ln>
            <a:noFill/>
          </a:ln>
        </p:spPr>
      </p:pic>
      <p:pic>
        <p:nvPicPr>
          <p:cNvPr id="40" name="Shape 40"/>
          <p:cNvPicPr preferRelativeResize="0"/>
          <p:nvPr/>
        </p:nvPicPr>
        <p:blipFill rotWithShape="1">
          <a:blip r:embed="rId6">
            <a:alphaModFix/>
          </a:blip>
          <a:srcRect/>
          <a:stretch/>
        </p:blipFill>
        <p:spPr>
          <a:xfrm>
            <a:off x="7269163" y="171450"/>
            <a:ext cx="1722437" cy="400049"/>
          </a:xfrm>
          <a:prstGeom prst="rect">
            <a:avLst/>
          </a:prstGeom>
          <a:noFill/>
          <a:ln>
            <a:noFill/>
          </a:ln>
        </p:spPr>
      </p:pic>
    </p:spTree>
    <p:extLst>
      <p:ext uri="{BB962C8B-B14F-4D97-AF65-F5344CB8AC3E}">
        <p14:creationId xmlns:p14="http://schemas.microsoft.com/office/powerpoint/2010/main" val="412915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ection Separator">
    <p:spTree>
      <p:nvGrpSpPr>
        <p:cNvPr id="1" name="Shape 18"/>
        <p:cNvGrpSpPr/>
        <p:nvPr/>
      </p:nvGrpSpPr>
      <p:grpSpPr>
        <a:xfrm>
          <a:off x="0" y="0"/>
          <a:ext cx="0" cy="0"/>
          <a:chOff x="0" y="0"/>
          <a:chExt cx="0" cy="0"/>
        </a:xfrm>
      </p:grpSpPr>
      <p:cxnSp>
        <p:nvCxnSpPr>
          <p:cNvPr id="19" name="Shape 19"/>
          <p:cNvCxnSpPr/>
          <p:nvPr/>
        </p:nvCxnSpPr>
        <p:spPr>
          <a:xfrm>
            <a:off x="3107" y="666750"/>
            <a:ext cx="8763000" cy="0"/>
          </a:xfrm>
          <a:prstGeom prst="straightConnector1">
            <a:avLst/>
          </a:prstGeom>
          <a:solidFill>
            <a:srgbClr val="000000"/>
          </a:solidFill>
          <a:ln w="25400" cap="flat" cmpd="sng">
            <a:solidFill>
              <a:srgbClr val="F7F6F2"/>
            </a:solidFill>
            <a:prstDash val="solid"/>
            <a:round/>
            <a:headEnd type="none" w="med" len="med"/>
            <a:tailEnd type="none" w="med" len="med"/>
          </a:ln>
        </p:spPr>
      </p:cxnSp>
      <p:sp>
        <p:nvSpPr>
          <p:cNvPr id="20" name="Shape 20"/>
          <p:cNvSpPr txBox="1">
            <a:spLocks noGrp="1"/>
          </p:cNvSpPr>
          <p:nvPr>
            <p:ph type="body" idx="1"/>
          </p:nvPr>
        </p:nvSpPr>
        <p:spPr>
          <a:xfrm>
            <a:off x="569981" y="2150802"/>
            <a:ext cx="8040686" cy="1179512"/>
          </a:xfrm>
          <a:prstGeom prst="rect">
            <a:avLst/>
          </a:prstGeom>
          <a:noFill/>
          <a:ln>
            <a:noFill/>
          </a:ln>
        </p:spPr>
        <p:txBody>
          <a:bodyPr lIns="91425" tIns="91425" rIns="91425" bIns="91425" anchor="t" anchorCtr="0"/>
          <a:lstStyle>
            <a:lvl1pPr marL="0" indent="0" algn="ctr" rtl="0">
              <a:spcBef>
                <a:spcPts val="0"/>
              </a:spcBef>
              <a:buClr>
                <a:srgbClr val="430166"/>
              </a:buClr>
              <a:buFont typeface="Arial"/>
              <a:buNone/>
              <a:defRPr sz="3600" b="1">
                <a:solidFill>
                  <a:srgbClr val="430166"/>
                </a:solidFill>
                <a:latin typeface="Arial"/>
                <a:ea typeface="Arial"/>
                <a:cs typeface="Arial"/>
                <a:sym typeface="Arial"/>
              </a:defRPr>
            </a:lvl1pPr>
            <a:lvl2pPr rtl="0">
              <a:spcBef>
                <a:spcPts val="0"/>
              </a:spcBef>
              <a:defRPr sz="2800">
                <a:solidFill>
                  <a:schemeClr val="dk1"/>
                </a:solidFill>
                <a:latin typeface="Calibri"/>
                <a:ea typeface="Calibri"/>
                <a:cs typeface="Calibri"/>
                <a:sym typeface="Calibri"/>
              </a:defRPr>
            </a:lvl2pPr>
            <a:lvl3pPr rtl="0">
              <a:spcBef>
                <a:spcPts val="0"/>
              </a:spcBef>
              <a:defRPr sz="2400">
                <a:solidFill>
                  <a:schemeClr val="dk1"/>
                </a:solidFill>
                <a:latin typeface="Calibri"/>
                <a:ea typeface="Calibri"/>
                <a:cs typeface="Calibri"/>
                <a:sym typeface="Calibri"/>
              </a:defRPr>
            </a:lvl3pPr>
            <a:lvl4pPr rtl="0">
              <a:spcBef>
                <a:spcPts val="0"/>
              </a:spcBef>
              <a:defRPr sz="2000">
                <a:solidFill>
                  <a:schemeClr val="dk1"/>
                </a:solidFill>
                <a:latin typeface="Calibri"/>
                <a:ea typeface="Calibri"/>
                <a:cs typeface="Calibri"/>
                <a:sym typeface="Calibri"/>
              </a:defRPr>
            </a:lvl4pPr>
            <a:lvl5pPr rtl="0">
              <a:spcBef>
                <a:spcPts val="0"/>
              </a:spcBef>
              <a:defRPr sz="2000">
                <a:solidFill>
                  <a:schemeClr val="dk1"/>
                </a:solidFill>
                <a:latin typeface="Calibri"/>
                <a:ea typeface="Calibri"/>
                <a:cs typeface="Calibri"/>
                <a:sym typeface="Calibri"/>
              </a:defRPr>
            </a:lvl5pPr>
            <a:lvl6pPr rtl="0">
              <a:spcBef>
                <a:spcPts val="0"/>
              </a:spcBef>
              <a:defRPr sz="2000">
                <a:solidFill>
                  <a:schemeClr val="dk1"/>
                </a:solidFill>
                <a:latin typeface="Calibri"/>
                <a:ea typeface="Calibri"/>
                <a:cs typeface="Calibri"/>
                <a:sym typeface="Calibri"/>
              </a:defRPr>
            </a:lvl6pPr>
            <a:lvl7pPr rtl="0">
              <a:spcBef>
                <a:spcPts val="0"/>
              </a:spcBef>
              <a:defRPr sz="2000">
                <a:solidFill>
                  <a:schemeClr val="dk1"/>
                </a:solidFill>
                <a:latin typeface="Calibri"/>
                <a:ea typeface="Calibri"/>
                <a:cs typeface="Calibri"/>
                <a:sym typeface="Calibri"/>
              </a:defRPr>
            </a:lvl7pPr>
            <a:lvl8pPr rtl="0">
              <a:spcBef>
                <a:spcPts val="0"/>
              </a:spcBef>
              <a:defRPr sz="2000">
                <a:solidFill>
                  <a:schemeClr val="dk1"/>
                </a:solidFill>
                <a:latin typeface="Calibri"/>
                <a:ea typeface="Calibri"/>
                <a:cs typeface="Calibri"/>
                <a:sym typeface="Calibri"/>
              </a:defRPr>
            </a:lvl8pPr>
            <a:lvl9pPr rtl="0">
              <a:spcBef>
                <a:spcPts val="0"/>
              </a:spcBef>
              <a:defRPr sz="2000">
                <a:solidFill>
                  <a:schemeClr val="dk1"/>
                </a:solidFill>
                <a:latin typeface="Calibri"/>
                <a:ea typeface="Calibri"/>
                <a:cs typeface="Calibri"/>
                <a:sym typeface="Calibri"/>
              </a:defRPr>
            </a:lvl9pPr>
          </a:lstStyle>
          <a:p>
            <a:endParaRPr/>
          </a:p>
        </p:txBody>
      </p:sp>
      <p:sp>
        <p:nvSpPr>
          <p:cNvPr id="21" name="Shape 21"/>
          <p:cNvSpPr/>
          <p:nvPr/>
        </p:nvSpPr>
        <p:spPr>
          <a:xfrm>
            <a:off x="7451274" y="4838987"/>
            <a:ext cx="964965" cy="212724"/>
          </a:xfrm>
          <a:prstGeom prst="rect">
            <a:avLst/>
          </a:prstGeom>
          <a:noFill/>
          <a:ln>
            <a:noFill/>
          </a:ln>
        </p:spPr>
        <p:txBody>
          <a:bodyPr lIns="38100" tIns="38100" rIns="38100" bIns="38100" anchor="t" anchorCtr="0">
            <a:noAutofit/>
          </a:bodyPr>
          <a:lstStyle/>
          <a:p>
            <a:pPr marL="0" marR="0" lvl="0" indent="0" algn="l" rtl="0">
              <a:spcBef>
                <a:spcPts val="0"/>
              </a:spcBef>
              <a:buSzPct val="25000"/>
              <a:buNone/>
            </a:pPr>
            <a:r>
              <a:rPr lang="en" sz="800" b="0" i="0" u="none" strike="noStrike" cap="none" baseline="0">
                <a:solidFill>
                  <a:srgbClr val="545454"/>
                </a:solidFill>
                <a:latin typeface="Arial"/>
                <a:ea typeface="Arial"/>
                <a:cs typeface="Arial"/>
                <a:sym typeface="Arial"/>
              </a:rPr>
              <a:t>Sponsored by </a:t>
            </a:r>
          </a:p>
        </p:txBody>
      </p:sp>
      <p:sp>
        <p:nvSpPr>
          <p:cNvPr id="22" name="Shape 22"/>
          <p:cNvSpPr txBox="1"/>
          <p:nvPr/>
        </p:nvSpPr>
        <p:spPr>
          <a:xfrm>
            <a:off x="304800" y="4805910"/>
            <a:ext cx="1863725" cy="194283"/>
          </a:xfrm>
          <a:prstGeom prst="rect">
            <a:avLst/>
          </a:prstGeom>
          <a:noFill/>
          <a:ln>
            <a:noFill/>
          </a:ln>
        </p:spPr>
        <p:txBody>
          <a:bodyPr lIns="91425" tIns="45700" rIns="91425" bIns="45700" anchor="t" anchorCtr="0">
            <a:noAutofit/>
          </a:bodyPr>
          <a:lstStyle/>
          <a:p>
            <a:pPr marL="0" marR="0" lvl="0" indent="0" algn="l" rtl="0">
              <a:lnSpc>
                <a:spcPct val="110000"/>
              </a:lnSpc>
              <a:spcBef>
                <a:spcPts val="0"/>
              </a:spcBef>
              <a:buSzPct val="25000"/>
              <a:buNone/>
            </a:pPr>
            <a:r>
              <a:rPr lang="en" sz="1000" b="1" i="0" u="none" strike="noStrike" cap="none" baseline="0">
                <a:solidFill>
                  <a:srgbClr val="430166"/>
                </a:solidFill>
                <a:latin typeface="Proxima Nova"/>
                <a:ea typeface="Proxima Nova"/>
                <a:cs typeface="Proxima Nova"/>
                <a:sym typeface="Proxima Nova"/>
              </a:rPr>
              <a:t>SA2015</a:t>
            </a:r>
            <a:r>
              <a:rPr lang="en" sz="1000" b="1" i="0" u="none" strike="noStrike" cap="none" baseline="0">
                <a:solidFill>
                  <a:srgbClr val="545454"/>
                </a:solidFill>
                <a:latin typeface="Proxima Nova"/>
                <a:ea typeface="Proxima Nova"/>
                <a:cs typeface="Proxima Nova"/>
                <a:sym typeface="Proxima Nova"/>
              </a:rPr>
              <a:t>.SIGGRAPH.ORG</a:t>
            </a:r>
          </a:p>
        </p:txBody>
      </p:sp>
      <p:cxnSp>
        <p:nvCxnSpPr>
          <p:cNvPr id="23" name="Shape 23"/>
          <p:cNvCxnSpPr/>
          <p:nvPr/>
        </p:nvCxnSpPr>
        <p:spPr>
          <a:xfrm>
            <a:off x="381000" y="4702203"/>
            <a:ext cx="8763000" cy="0"/>
          </a:xfrm>
          <a:prstGeom prst="straightConnector1">
            <a:avLst/>
          </a:prstGeom>
          <a:solidFill>
            <a:srgbClr val="000000"/>
          </a:solidFill>
          <a:ln w="25400" cap="flat" cmpd="sng">
            <a:solidFill>
              <a:srgbClr val="F7F6F2"/>
            </a:solidFill>
            <a:prstDash val="solid"/>
            <a:round/>
            <a:headEnd type="none" w="med" len="med"/>
            <a:tailEnd type="none" w="med" len="med"/>
          </a:ln>
        </p:spPr>
      </p:cxnSp>
      <p:pic>
        <p:nvPicPr>
          <p:cNvPr id="24" name="Shape 24"/>
          <p:cNvPicPr preferRelativeResize="0"/>
          <p:nvPr/>
        </p:nvPicPr>
        <p:blipFill rotWithShape="1">
          <a:blip r:embed="rId2">
            <a:alphaModFix/>
          </a:blip>
          <a:srcRect/>
          <a:stretch/>
        </p:blipFill>
        <p:spPr>
          <a:xfrm>
            <a:off x="-7784" y="671669"/>
            <a:ext cx="2490787" cy="245268"/>
          </a:xfrm>
          <a:prstGeom prst="rect">
            <a:avLst/>
          </a:prstGeom>
          <a:noFill/>
          <a:ln>
            <a:noFill/>
          </a:ln>
        </p:spPr>
      </p:pic>
      <p:pic>
        <p:nvPicPr>
          <p:cNvPr id="25" name="Shape 25"/>
          <p:cNvPicPr preferRelativeResize="0"/>
          <p:nvPr/>
        </p:nvPicPr>
        <p:blipFill rotWithShape="1">
          <a:blip r:embed="rId3">
            <a:alphaModFix/>
          </a:blip>
          <a:srcRect/>
          <a:stretch/>
        </p:blipFill>
        <p:spPr>
          <a:xfrm>
            <a:off x="6670377" y="4450454"/>
            <a:ext cx="2490787" cy="245268"/>
          </a:xfrm>
          <a:prstGeom prst="rect">
            <a:avLst/>
          </a:prstGeom>
          <a:noFill/>
          <a:ln>
            <a:noFill/>
          </a:ln>
        </p:spPr>
      </p:pic>
      <p:pic>
        <p:nvPicPr>
          <p:cNvPr id="26" name="Shape 26"/>
          <p:cNvPicPr preferRelativeResize="0"/>
          <p:nvPr/>
        </p:nvPicPr>
        <p:blipFill rotWithShape="1">
          <a:blip r:embed="rId4">
            <a:alphaModFix/>
          </a:blip>
          <a:srcRect/>
          <a:stretch/>
        </p:blipFill>
        <p:spPr>
          <a:xfrm>
            <a:off x="8015617" y="4669710"/>
            <a:ext cx="671513" cy="457200"/>
          </a:xfrm>
          <a:prstGeom prst="rect">
            <a:avLst/>
          </a:prstGeom>
          <a:noFill/>
          <a:ln>
            <a:noFill/>
          </a:ln>
        </p:spPr>
      </p:pic>
      <p:pic>
        <p:nvPicPr>
          <p:cNvPr id="27" name="Shape 27"/>
          <p:cNvPicPr preferRelativeResize="0"/>
          <p:nvPr/>
        </p:nvPicPr>
        <p:blipFill rotWithShape="1">
          <a:blip r:embed="rId5">
            <a:alphaModFix/>
          </a:blip>
          <a:srcRect/>
          <a:stretch/>
        </p:blipFill>
        <p:spPr>
          <a:xfrm>
            <a:off x="8607756" y="4798297"/>
            <a:ext cx="214312" cy="214312"/>
          </a:xfrm>
          <a:prstGeom prst="rect">
            <a:avLst/>
          </a:prstGeom>
          <a:noFill/>
          <a:ln>
            <a:noFill/>
          </a:ln>
        </p:spPr>
      </p:pic>
      <p:pic>
        <p:nvPicPr>
          <p:cNvPr id="28" name="Shape 28"/>
          <p:cNvPicPr preferRelativeResize="0"/>
          <p:nvPr/>
        </p:nvPicPr>
        <p:blipFill rotWithShape="1">
          <a:blip r:embed="rId6">
            <a:alphaModFix/>
          </a:blip>
          <a:srcRect/>
          <a:stretch/>
        </p:blipFill>
        <p:spPr>
          <a:xfrm>
            <a:off x="7269163" y="171450"/>
            <a:ext cx="1722437" cy="4000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ontent Slide">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46050" y="11579"/>
            <a:ext cx="6825744" cy="655170"/>
          </a:xfrm>
          <a:prstGeom prst="rect">
            <a:avLst/>
          </a:prstGeom>
          <a:noFill/>
          <a:ln>
            <a:noFill/>
          </a:ln>
        </p:spPr>
        <p:txBody>
          <a:bodyPr lIns="91425" tIns="91425" rIns="91425" bIns="91425" anchor="ctr" anchorCtr="0"/>
          <a:lstStyle>
            <a:lvl1pPr algn="l" rtl="0">
              <a:spcBef>
                <a:spcPts val="0"/>
              </a:spcBef>
              <a:defRPr sz="3200" b="1">
                <a:solidFill>
                  <a:srgbClr val="430166"/>
                </a:solidFill>
                <a:latin typeface="Arial"/>
                <a:ea typeface="Arial"/>
                <a:cs typeface="Arial"/>
                <a:sym typeface="Aria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1" name="Shape 31"/>
          <p:cNvSpPr/>
          <p:nvPr/>
        </p:nvSpPr>
        <p:spPr>
          <a:xfrm>
            <a:off x="7451274" y="4838987"/>
            <a:ext cx="964965" cy="212724"/>
          </a:xfrm>
          <a:prstGeom prst="rect">
            <a:avLst/>
          </a:prstGeom>
          <a:noFill/>
          <a:ln>
            <a:noFill/>
          </a:ln>
        </p:spPr>
        <p:txBody>
          <a:bodyPr lIns="38100" tIns="38100" rIns="38100" bIns="38100" anchor="t" anchorCtr="0">
            <a:noAutofit/>
          </a:bodyPr>
          <a:lstStyle/>
          <a:p>
            <a:pPr marL="0" marR="0" lvl="0" indent="0" algn="l" rtl="0">
              <a:spcBef>
                <a:spcPts val="0"/>
              </a:spcBef>
              <a:buSzPct val="25000"/>
              <a:buNone/>
            </a:pPr>
            <a:r>
              <a:rPr lang="en" sz="800" b="0" i="0" u="none" strike="noStrike" cap="none" baseline="0">
                <a:solidFill>
                  <a:srgbClr val="545454"/>
                </a:solidFill>
                <a:latin typeface="Arial"/>
                <a:ea typeface="Arial"/>
                <a:cs typeface="Arial"/>
                <a:sym typeface="Arial"/>
              </a:rPr>
              <a:t>Sponsored by </a:t>
            </a:r>
          </a:p>
        </p:txBody>
      </p:sp>
      <p:sp>
        <p:nvSpPr>
          <p:cNvPr id="32" name="Shape 32"/>
          <p:cNvSpPr txBox="1"/>
          <p:nvPr/>
        </p:nvSpPr>
        <p:spPr>
          <a:xfrm>
            <a:off x="304800" y="4805910"/>
            <a:ext cx="1863725" cy="194283"/>
          </a:xfrm>
          <a:prstGeom prst="rect">
            <a:avLst/>
          </a:prstGeom>
          <a:noFill/>
          <a:ln>
            <a:noFill/>
          </a:ln>
        </p:spPr>
        <p:txBody>
          <a:bodyPr lIns="91425" tIns="45700" rIns="91425" bIns="45700" anchor="t" anchorCtr="0">
            <a:noAutofit/>
          </a:bodyPr>
          <a:lstStyle/>
          <a:p>
            <a:pPr marL="0" marR="0" lvl="0" indent="0" algn="l" rtl="0">
              <a:lnSpc>
                <a:spcPct val="110000"/>
              </a:lnSpc>
              <a:spcBef>
                <a:spcPts val="0"/>
              </a:spcBef>
              <a:buSzPct val="25000"/>
              <a:buNone/>
            </a:pPr>
            <a:r>
              <a:rPr lang="en" sz="1000" b="1" i="0" u="none" strike="noStrike" cap="none" baseline="0">
                <a:solidFill>
                  <a:srgbClr val="430166"/>
                </a:solidFill>
                <a:latin typeface="Proxima Nova"/>
                <a:ea typeface="Proxima Nova"/>
                <a:cs typeface="Proxima Nova"/>
                <a:sym typeface="Proxima Nova"/>
              </a:rPr>
              <a:t>SA2015</a:t>
            </a:r>
            <a:r>
              <a:rPr lang="en" sz="1000" b="1" i="0" u="none" strike="noStrike" cap="none" baseline="0">
                <a:solidFill>
                  <a:srgbClr val="545454"/>
                </a:solidFill>
                <a:latin typeface="Proxima Nova"/>
                <a:ea typeface="Proxima Nova"/>
                <a:cs typeface="Proxima Nova"/>
                <a:sym typeface="Proxima Nova"/>
              </a:rPr>
              <a:t>.SIGGRAPH.ORG</a:t>
            </a:r>
          </a:p>
        </p:txBody>
      </p:sp>
      <p:cxnSp>
        <p:nvCxnSpPr>
          <p:cNvPr id="33" name="Shape 33"/>
          <p:cNvCxnSpPr/>
          <p:nvPr/>
        </p:nvCxnSpPr>
        <p:spPr>
          <a:xfrm>
            <a:off x="3107" y="666750"/>
            <a:ext cx="8763000" cy="0"/>
          </a:xfrm>
          <a:prstGeom prst="straightConnector1">
            <a:avLst/>
          </a:prstGeom>
          <a:solidFill>
            <a:srgbClr val="000000"/>
          </a:solidFill>
          <a:ln w="25400" cap="flat" cmpd="sng">
            <a:solidFill>
              <a:srgbClr val="F7F6F2"/>
            </a:solidFill>
            <a:prstDash val="solid"/>
            <a:round/>
            <a:headEnd type="none" w="med" len="med"/>
            <a:tailEnd type="none" w="med" len="med"/>
          </a:ln>
        </p:spPr>
      </p:cxnSp>
      <p:cxnSp>
        <p:nvCxnSpPr>
          <p:cNvPr id="34" name="Shape 34"/>
          <p:cNvCxnSpPr/>
          <p:nvPr/>
        </p:nvCxnSpPr>
        <p:spPr>
          <a:xfrm>
            <a:off x="381000" y="4702203"/>
            <a:ext cx="8763000" cy="0"/>
          </a:xfrm>
          <a:prstGeom prst="straightConnector1">
            <a:avLst/>
          </a:prstGeom>
          <a:solidFill>
            <a:srgbClr val="000000"/>
          </a:solidFill>
          <a:ln w="25400" cap="flat" cmpd="sng">
            <a:solidFill>
              <a:srgbClr val="F7F6F2"/>
            </a:solidFill>
            <a:prstDash val="solid"/>
            <a:round/>
            <a:headEnd type="none" w="med" len="med"/>
            <a:tailEnd type="none" w="med" len="med"/>
          </a:ln>
        </p:spPr>
      </p:cxnSp>
      <p:sp>
        <p:nvSpPr>
          <p:cNvPr id="35" name="Shape 35"/>
          <p:cNvSpPr txBox="1">
            <a:spLocks noGrp="1"/>
          </p:cNvSpPr>
          <p:nvPr>
            <p:ph type="body" idx="1"/>
          </p:nvPr>
        </p:nvSpPr>
        <p:spPr>
          <a:xfrm>
            <a:off x="146050" y="1089024"/>
            <a:ext cx="8847137" cy="3265487"/>
          </a:xfrm>
          <a:prstGeom prst="rect">
            <a:avLst/>
          </a:prstGeom>
          <a:noFill/>
          <a:ln>
            <a:noFill/>
          </a:ln>
        </p:spPr>
        <p:txBody>
          <a:bodyPr lIns="91425" tIns="91425" rIns="91425" bIns="91425" anchor="t" anchorCtr="0"/>
          <a:lstStyle>
            <a:lvl1pPr marL="342900" indent="-139700" rtl="0">
              <a:spcBef>
                <a:spcPts val="0"/>
              </a:spcBef>
              <a:buFont typeface="Arial"/>
              <a:buChar char="•"/>
              <a:defRPr>
                <a:latin typeface="Arial"/>
                <a:ea typeface="Arial"/>
                <a:cs typeface="Arial"/>
                <a:sym typeface="Arial"/>
              </a:defRPr>
            </a:lvl1pPr>
            <a:lvl2pPr marL="742950" indent="-107950" rtl="0">
              <a:spcBef>
                <a:spcPts val="0"/>
              </a:spcBef>
              <a:buFont typeface="Arial"/>
              <a:buChar char="•"/>
              <a:defRPr>
                <a:latin typeface="Arial"/>
                <a:ea typeface="Arial"/>
                <a:cs typeface="Arial"/>
                <a:sym typeface="Arial"/>
              </a:defRPr>
            </a:lvl2pPr>
            <a:lvl3pPr marL="1143000" indent="-76200" rtl="0">
              <a:spcBef>
                <a:spcPts val="0"/>
              </a:spcBef>
              <a:buFont typeface="Arial"/>
              <a:buChar char="•"/>
              <a:defRPr>
                <a:latin typeface="Arial"/>
                <a:ea typeface="Arial"/>
                <a:cs typeface="Arial"/>
                <a:sym typeface="Arial"/>
              </a:defRPr>
            </a:lvl3pPr>
            <a:lvl4pPr marL="1600200" indent="-101600" rtl="0">
              <a:spcBef>
                <a:spcPts val="0"/>
              </a:spcBef>
              <a:buFont typeface="Arial"/>
              <a:buChar char="•"/>
              <a:defRPr>
                <a:latin typeface="Arial"/>
                <a:ea typeface="Arial"/>
                <a:cs typeface="Arial"/>
                <a:sym typeface="Arial"/>
              </a:defRPr>
            </a:lvl4pPr>
            <a:lvl5pPr marL="2057400" indent="-101600" rtl="0">
              <a:spcBef>
                <a:spcPts val="0"/>
              </a:spcBef>
              <a:buFont typeface="Arial"/>
              <a:buChar char="•"/>
              <a:defRPr>
                <a:latin typeface="Arial"/>
                <a:ea typeface="Arial"/>
                <a:cs typeface="Arial"/>
                <a:sym typeface="Arial"/>
              </a:defRPr>
            </a:lvl5pPr>
            <a:lvl6pPr rtl="0">
              <a:spcBef>
                <a:spcPts val="0"/>
              </a:spcBef>
              <a:defRPr sz="2000">
                <a:solidFill>
                  <a:schemeClr val="dk1"/>
                </a:solidFill>
                <a:latin typeface="Calibri"/>
                <a:ea typeface="Calibri"/>
                <a:cs typeface="Calibri"/>
                <a:sym typeface="Calibri"/>
              </a:defRPr>
            </a:lvl6pPr>
            <a:lvl7pPr rtl="0">
              <a:spcBef>
                <a:spcPts val="0"/>
              </a:spcBef>
              <a:defRPr sz="2000">
                <a:solidFill>
                  <a:schemeClr val="dk1"/>
                </a:solidFill>
                <a:latin typeface="Calibri"/>
                <a:ea typeface="Calibri"/>
                <a:cs typeface="Calibri"/>
                <a:sym typeface="Calibri"/>
              </a:defRPr>
            </a:lvl7pPr>
            <a:lvl8pPr rtl="0">
              <a:spcBef>
                <a:spcPts val="0"/>
              </a:spcBef>
              <a:defRPr sz="2000">
                <a:solidFill>
                  <a:schemeClr val="dk1"/>
                </a:solidFill>
                <a:latin typeface="Calibri"/>
                <a:ea typeface="Calibri"/>
                <a:cs typeface="Calibri"/>
                <a:sym typeface="Calibri"/>
              </a:defRPr>
            </a:lvl8pPr>
            <a:lvl9pPr rtl="0">
              <a:spcBef>
                <a:spcPts val="0"/>
              </a:spcBef>
              <a:defRPr sz="2000">
                <a:solidFill>
                  <a:schemeClr val="dk1"/>
                </a:solidFill>
                <a:latin typeface="Calibri"/>
                <a:ea typeface="Calibri"/>
                <a:cs typeface="Calibri"/>
                <a:sym typeface="Calibri"/>
              </a:defRPr>
            </a:lvl9pPr>
          </a:lstStyle>
          <a:p>
            <a:endParaRPr/>
          </a:p>
        </p:txBody>
      </p:sp>
      <p:pic>
        <p:nvPicPr>
          <p:cNvPr id="36" name="Shape 36"/>
          <p:cNvPicPr preferRelativeResize="0"/>
          <p:nvPr/>
        </p:nvPicPr>
        <p:blipFill rotWithShape="1">
          <a:blip r:embed="rId2">
            <a:alphaModFix/>
          </a:blip>
          <a:srcRect/>
          <a:stretch/>
        </p:blipFill>
        <p:spPr>
          <a:xfrm>
            <a:off x="-7784" y="671669"/>
            <a:ext cx="2490787" cy="245268"/>
          </a:xfrm>
          <a:prstGeom prst="rect">
            <a:avLst/>
          </a:prstGeom>
          <a:noFill/>
          <a:ln>
            <a:noFill/>
          </a:ln>
        </p:spPr>
      </p:pic>
      <p:pic>
        <p:nvPicPr>
          <p:cNvPr id="37" name="Shape 37"/>
          <p:cNvPicPr preferRelativeResize="0"/>
          <p:nvPr/>
        </p:nvPicPr>
        <p:blipFill rotWithShape="1">
          <a:blip r:embed="rId3">
            <a:alphaModFix/>
          </a:blip>
          <a:srcRect/>
          <a:stretch/>
        </p:blipFill>
        <p:spPr>
          <a:xfrm>
            <a:off x="6670377" y="4450454"/>
            <a:ext cx="2490787" cy="245268"/>
          </a:xfrm>
          <a:prstGeom prst="rect">
            <a:avLst/>
          </a:prstGeom>
          <a:noFill/>
          <a:ln>
            <a:noFill/>
          </a:ln>
        </p:spPr>
      </p:pic>
      <p:pic>
        <p:nvPicPr>
          <p:cNvPr id="38" name="Shape 38"/>
          <p:cNvPicPr preferRelativeResize="0"/>
          <p:nvPr/>
        </p:nvPicPr>
        <p:blipFill rotWithShape="1">
          <a:blip r:embed="rId4">
            <a:alphaModFix/>
          </a:blip>
          <a:srcRect/>
          <a:stretch/>
        </p:blipFill>
        <p:spPr>
          <a:xfrm>
            <a:off x="8015617" y="4669710"/>
            <a:ext cx="671513" cy="457200"/>
          </a:xfrm>
          <a:prstGeom prst="rect">
            <a:avLst/>
          </a:prstGeom>
          <a:noFill/>
          <a:ln>
            <a:noFill/>
          </a:ln>
        </p:spPr>
      </p:pic>
      <p:pic>
        <p:nvPicPr>
          <p:cNvPr id="39" name="Shape 39"/>
          <p:cNvPicPr preferRelativeResize="0"/>
          <p:nvPr/>
        </p:nvPicPr>
        <p:blipFill rotWithShape="1">
          <a:blip r:embed="rId5">
            <a:alphaModFix/>
          </a:blip>
          <a:srcRect/>
          <a:stretch/>
        </p:blipFill>
        <p:spPr>
          <a:xfrm>
            <a:off x="8607756" y="4798297"/>
            <a:ext cx="214312" cy="214312"/>
          </a:xfrm>
          <a:prstGeom prst="rect">
            <a:avLst/>
          </a:prstGeom>
          <a:noFill/>
          <a:ln>
            <a:noFill/>
          </a:ln>
        </p:spPr>
      </p:pic>
      <p:pic>
        <p:nvPicPr>
          <p:cNvPr id="40" name="Shape 40"/>
          <p:cNvPicPr preferRelativeResize="0"/>
          <p:nvPr/>
        </p:nvPicPr>
        <p:blipFill rotWithShape="1">
          <a:blip r:embed="rId6">
            <a:alphaModFix/>
          </a:blip>
          <a:srcRect/>
          <a:stretch/>
        </p:blipFill>
        <p:spPr>
          <a:xfrm>
            <a:off x="7269163" y="171450"/>
            <a:ext cx="1722437" cy="40004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4"/>
        <p:cNvGrpSpPr/>
        <p:nvPr/>
      </p:nvGrpSpPr>
      <p:grpSpPr>
        <a:xfrm>
          <a:off x="0" y="0"/>
          <a:ext cx="0" cy="0"/>
          <a:chOff x="0" y="0"/>
          <a:chExt cx="0" cy="0"/>
        </a:xfrm>
      </p:grpSpPr>
      <p:sp>
        <p:nvSpPr>
          <p:cNvPr id="525" name="Shape 52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3041314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5"/>
        <p:cNvGrpSpPr/>
        <p:nvPr/>
      </p:nvGrpSpPr>
      <p:grpSpPr>
        <a:xfrm>
          <a:off x="0" y="0"/>
          <a:ext cx="0" cy="0"/>
          <a:chOff x="0" y="0"/>
          <a:chExt cx="0" cy="0"/>
        </a:xfrm>
      </p:grpSpPr>
      <p:sp>
        <p:nvSpPr>
          <p:cNvPr id="486" name="Shape 486"/>
          <p:cNvSpPr txBox="1">
            <a:spLocks noGrp="1"/>
          </p:cNvSpPr>
          <p:nvPr>
            <p:ph type="ctrTitle"/>
          </p:nvPr>
        </p:nvSpPr>
        <p:spPr>
          <a:xfrm>
            <a:off x="311708" y="744575"/>
            <a:ext cx="8520599" cy="2052599"/>
          </a:xfrm>
          <a:prstGeom prst="rect">
            <a:avLst/>
          </a:prstGeom>
        </p:spPr>
        <p:txBody>
          <a:bodyPr lIns="91425" tIns="91425" rIns="91425" bIns="91425" anchor="b" anchorCtr="0"/>
          <a:lstStyle>
            <a:lvl1pPr algn="ctr">
              <a:spcBef>
                <a:spcPts val="0"/>
              </a:spcBef>
              <a:buSzPct val="100000"/>
              <a:defRPr sz="5200"/>
            </a:lvl1pPr>
            <a:lvl2pPr algn="ctr">
              <a:spcBef>
                <a:spcPts val="0"/>
              </a:spcBef>
              <a:buSzPct val="100000"/>
              <a:defRPr sz="5200"/>
            </a:lvl2pPr>
            <a:lvl3pPr algn="ctr">
              <a:spcBef>
                <a:spcPts val="0"/>
              </a:spcBef>
              <a:buSzPct val="100000"/>
              <a:defRPr sz="5200"/>
            </a:lvl3pPr>
            <a:lvl4pPr algn="ctr">
              <a:spcBef>
                <a:spcPts val="0"/>
              </a:spcBef>
              <a:buSzPct val="100000"/>
              <a:defRPr sz="5200"/>
            </a:lvl4pPr>
            <a:lvl5pPr algn="ctr">
              <a:spcBef>
                <a:spcPts val="0"/>
              </a:spcBef>
              <a:buSzPct val="100000"/>
              <a:defRPr sz="5200"/>
            </a:lvl5pPr>
            <a:lvl6pPr algn="ctr">
              <a:spcBef>
                <a:spcPts val="0"/>
              </a:spcBef>
              <a:buSzPct val="100000"/>
              <a:defRPr sz="5200"/>
            </a:lvl6pPr>
            <a:lvl7pPr algn="ctr">
              <a:spcBef>
                <a:spcPts val="0"/>
              </a:spcBef>
              <a:buSzPct val="100000"/>
              <a:defRPr sz="5200"/>
            </a:lvl7pPr>
            <a:lvl8pPr algn="ctr">
              <a:spcBef>
                <a:spcPts val="0"/>
              </a:spcBef>
              <a:buSzPct val="100000"/>
              <a:defRPr sz="5200"/>
            </a:lvl8pPr>
            <a:lvl9pPr algn="ctr">
              <a:spcBef>
                <a:spcPts val="0"/>
              </a:spcBef>
              <a:buSzPct val="100000"/>
              <a:defRPr sz="5200"/>
            </a:lvl9pPr>
          </a:lstStyle>
          <a:p>
            <a:endParaRPr/>
          </a:p>
        </p:txBody>
      </p:sp>
      <p:sp>
        <p:nvSpPr>
          <p:cNvPr id="487" name="Shape 487"/>
          <p:cNvSpPr txBox="1">
            <a:spLocks noGrp="1"/>
          </p:cNvSpPr>
          <p:nvPr>
            <p:ph type="subTitle" idx="1"/>
          </p:nvPr>
        </p:nvSpPr>
        <p:spPr>
          <a:xfrm>
            <a:off x="311700" y="2834125"/>
            <a:ext cx="8520599" cy="7926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800"/>
            </a:lvl1pPr>
            <a:lvl2pPr algn="ctr">
              <a:lnSpc>
                <a:spcPct val="100000"/>
              </a:lnSpc>
              <a:spcBef>
                <a:spcPts val="0"/>
              </a:spcBef>
              <a:spcAft>
                <a:spcPts val="0"/>
              </a:spcAft>
              <a:buSzPct val="100000"/>
              <a:buNone/>
              <a:defRPr sz="2800"/>
            </a:lvl2pPr>
            <a:lvl3pPr algn="ctr">
              <a:lnSpc>
                <a:spcPct val="100000"/>
              </a:lnSpc>
              <a:spcBef>
                <a:spcPts val="0"/>
              </a:spcBef>
              <a:spcAft>
                <a:spcPts val="0"/>
              </a:spcAft>
              <a:buSzPct val="100000"/>
              <a:buNone/>
              <a:defRPr sz="2800"/>
            </a:lvl3pPr>
            <a:lvl4pPr algn="ctr">
              <a:lnSpc>
                <a:spcPct val="100000"/>
              </a:lnSpc>
              <a:spcBef>
                <a:spcPts val="0"/>
              </a:spcBef>
              <a:spcAft>
                <a:spcPts val="0"/>
              </a:spcAft>
              <a:buSzPct val="100000"/>
              <a:buNone/>
              <a:defRPr sz="2800"/>
            </a:lvl4pPr>
            <a:lvl5pPr algn="ctr">
              <a:lnSpc>
                <a:spcPct val="100000"/>
              </a:lnSpc>
              <a:spcBef>
                <a:spcPts val="0"/>
              </a:spcBef>
              <a:spcAft>
                <a:spcPts val="0"/>
              </a:spcAft>
              <a:buSzPct val="100000"/>
              <a:buNone/>
              <a:defRPr sz="2800"/>
            </a:lvl5pPr>
            <a:lvl6pPr algn="ctr">
              <a:lnSpc>
                <a:spcPct val="100000"/>
              </a:lnSpc>
              <a:spcBef>
                <a:spcPts val="0"/>
              </a:spcBef>
              <a:spcAft>
                <a:spcPts val="0"/>
              </a:spcAft>
              <a:buSzPct val="100000"/>
              <a:buNone/>
              <a:defRPr sz="2800"/>
            </a:lvl6pPr>
            <a:lvl7pPr algn="ctr">
              <a:lnSpc>
                <a:spcPct val="100000"/>
              </a:lnSpc>
              <a:spcBef>
                <a:spcPts val="0"/>
              </a:spcBef>
              <a:spcAft>
                <a:spcPts val="0"/>
              </a:spcAft>
              <a:buSzPct val="100000"/>
              <a:buNone/>
              <a:defRPr sz="2800"/>
            </a:lvl7pPr>
            <a:lvl8pPr algn="ctr">
              <a:lnSpc>
                <a:spcPct val="100000"/>
              </a:lnSpc>
              <a:spcBef>
                <a:spcPts val="0"/>
              </a:spcBef>
              <a:spcAft>
                <a:spcPts val="0"/>
              </a:spcAft>
              <a:buSzPct val="100000"/>
              <a:buNone/>
              <a:defRPr sz="2800"/>
            </a:lvl8pPr>
            <a:lvl9pPr algn="ctr">
              <a:lnSpc>
                <a:spcPct val="100000"/>
              </a:lnSpc>
              <a:spcBef>
                <a:spcPts val="0"/>
              </a:spcBef>
              <a:spcAft>
                <a:spcPts val="0"/>
              </a:spcAft>
              <a:buSzPct val="100000"/>
              <a:buNone/>
              <a:defRPr sz="2800"/>
            </a:lvl9pPr>
          </a:lstStyle>
          <a:p>
            <a:endParaRPr/>
          </a:p>
        </p:txBody>
      </p:sp>
      <p:sp>
        <p:nvSpPr>
          <p:cNvPr id="488" name="Shape 48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489"/>
        <p:cNvGrpSpPr/>
        <p:nvPr/>
      </p:nvGrpSpPr>
      <p:grpSpPr>
        <a:xfrm>
          <a:off x="0" y="0"/>
          <a:ext cx="0" cy="0"/>
          <a:chOff x="0" y="0"/>
          <a:chExt cx="0" cy="0"/>
        </a:xfrm>
      </p:grpSpPr>
      <p:sp>
        <p:nvSpPr>
          <p:cNvPr id="490" name="Shape 490"/>
          <p:cNvSpPr txBox="1">
            <a:spLocks noGrp="1"/>
          </p:cNvSpPr>
          <p:nvPr>
            <p:ph type="title"/>
          </p:nvPr>
        </p:nvSpPr>
        <p:spPr>
          <a:xfrm>
            <a:off x="311700" y="2150850"/>
            <a:ext cx="8520599" cy="8418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491" name="Shape 49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92"/>
        <p:cNvGrpSpPr/>
        <p:nvPr/>
      </p:nvGrpSpPr>
      <p:grpSpPr>
        <a:xfrm>
          <a:off x="0" y="0"/>
          <a:ext cx="0" cy="0"/>
          <a:chOff x="0" y="0"/>
          <a:chExt cx="0" cy="0"/>
        </a:xfrm>
      </p:grpSpPr>
      <p:sp>
        <p:nvSpPr>
          <p:cNvPr id="493" name="Shape 493"/>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94" name="Shape 494"/>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95" name="Shape 49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98" name="Shape 498"/>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499" name="Shape 499"/>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500" name="Shape 50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01"/>
        <p:cNvGrpSpPr/>
        <p:nvPr/>
      </p:nvGrpSpPr>
      <p:grpSpPr>
        <a:xfrm>
          <a:off x="0" y="0"/>
          <a:ext cx="0" cy="0"/>
          <a:chOff x="0" y="0"/>
          <a:chExt cx="0" cy="0"/>
        </a:xfrm>
      </p:grpSpPr>
      <p:sp>
        <p:nvSpPr>
          <p:cNvPr id="502" name="Shape 502"/>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503" name="Shape 50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slideLayout" Target="../slideLayouts/slideLayout16.xml"/><Relationship Id="rId13" Type="http://schemas.openxmlformats.org/officeDocument/2006/relationships/theme" Target="../theme/theme2.xml"/><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9"/>
            <a:ext cx="8229600" cy="85725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sz="4400" b="0" i="0" u="none" strike="noStrike" cap="none" baseline="0">
                <a:solidFill>
                  <a:schemeClr val="dk1"/>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457200" y="1200150"/>
            <a:ext cx="8229600" cy="3394472"/>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Arial"/>
              <a:buChar char="•"/>
              <a:defRPr sz="3200" b="0" i="0" u="none" strike="noStrike" cap="none" baseline="0">
                <a:solidFill>
                  <a:schemeClr val="dk1"/>
                </a:solidFill>
                <a:latin typeface="Calibri"/>
                <a:ea typeface="Calibri"/>
                <a:cs typeface="Calibri"/>
                <a:sym typeface="Calibri"/>
              </a:defRPr>
            </a:lvl1pPr>
            <a:lvl2pPr marL="742950" marR="0" indent="-107950" algn="l" rtl="0">
              <a:spcBef>
                <a:spcPts val="560"/>
              </a:spcBef>
              <a:buClr>
                <a:schemeClr val="dk1"/>
              </a:buClr>
              <a:buFont typeface="Arial"/>
              <a:buChar char="–"/>
              <a:defRPr sz="2800" b="0" i="0" u="none" strike="noStrike" cap="none" baseline="0">
                <a:solidFill>
                  <a:schemeClr val="dk1"/>
                </a:solidFill>
                <a:latin typeface="Calibri"/>
                <a:ea typeface="Calibri"/>
                <a:cs typeface="Calibri"/>
                <a:sym typeface="Calibri"/>
              </a:defRPr>
            </a:lvl2pPr>
            <a:lvl3pPr marL="1143000" marR="0" indent="-76200" algn="l" rtl="0">
              <a:spcBef>
                <a:spcPts val="480"/>
              </a:spcBef>
              <a:buClr>
                <a:schemeClr val="dk1"/>
              </a:buClr>
              <a:buFont typeface="Arial"/>
              <a:buChar char="•"/>
              <a:defRPr sz="2400" b="0" i="0" u="none" strike="noStrike" cap="none" baseline="0">
                <a:solidFill>
                  <a:schemeClr val="dk1"/>
                </a:solidFill>
                <a:latin typeface="Calibri"/>
                <a:ea typeface="Calibri"/>
                <a:cs typeface="Calibri"/>
                <a:sym typeface="Calibri"/>
              </a:defRPr>
            </a:lvl3pPr>
            <a:lvl4pPr marL="16002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4pPr>
            <a:lvl5pPr marL="20574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5pPr>
            <a:lvl6pPr marL="25146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6pPr>
            <a:lvl7pPr marL="29718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7pPr>
            <a:lvl8pPr marL="34290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8pPr>
            <a:lvl9pPr marL="38862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9pPr>
          </a:lstStyle>
          <a:p>
            <a:endParaRPr/>
          </a:p>
        </p:txBody>
      </p:sp>
      <p:sp>
        <p:nvSpPr>
          <p:cNvPr id="7" name="Shape 7"/>
          <p:cNvSpPr txBox="1">
            <a:spLocks noGrp="1"/>
          </p:cNvSpPr>
          <p:nvPr>
            <p:ph type="dt" idx="10"/>
          </p:nvPr>
        </p:nvSpPr>
        <p:spPr>
          <a:xfrm>
            <a:off x="457200" y="4767263"/>
            <a:ext cx="2133599" cy="273843"/>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8" name="Shape 8"/>
          <p:cNvSpPr txBox="1">
            <a:spLocks noGrp="1"/>
          </p:cNvSpPr>
          <p:nvPr>
            <p:ph type="ftr" idx="11"/>
          </p:nvPr>
        </p:nvSpPr>
        <p:spPr>
          <a:xfrm>
            <a:off x="3124200" y="4767263"/>
            <a:ext cx="2895600" cy="273843"/>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9" name="Shape 9"/>
          <p:cNvSpPr txBox="1">
            <a:spLocks noGrp="1"/>
          </p:cNvSpPr>
          <p:nvPr>
            <p:ph type="sldNum" idx="12"/>
          </p:nvPr>
        </p:nvSpPr>
        <p:spPr>
          <a:xfrm>
            <a:off x="6553200" y="4767263"/>
            <a:ext cx="2133599" cy="273843"/>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baseline="0">
                <a:solidFill>
                  <a:srgbClr val="888888"/>
                </a:solidFill>
                <a:latin typeface="Calibri"/>
                <a:ea typeface="Calibri"/>
                <a:cs typeface="Calibri"/>
                <a:sym typeface="Calibri"/>
              </a:rPr>
              <a:t>‹#›</a:t>
            </a:fld>
            <a:endParaRPr lang="en" sz="1200" b="0" i="0" u="none" strike="noStrike" cap="none" baseline="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66" r:id="rId4"/>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483" name="Shape 483"/>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a:endParaRPr/>
          </a:p>
        </p:txBody>
      </p:sp>
      <p:sp>
        <p:nvSpPr>
          <p:cNvPr id="484" name="Shape 484"/>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5" r:id="rId12"/>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21.xml"/><Relationship Id="rId5" Type="http://schemas.openxmlformats.org/officeDocument/2006/relationships/image" Target="../media/image27.png"/><Relationship Id="rId1" Type="http://schemas.microsoft.com/office/2007/relationships/media" Target="../media/media2.mp4"/><Relationship Id="rId2" Type="http://schemas.openxmlformats.org/officeDocument/2006/relationships/video" Target="../media/media2.mp4"/></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23.xml"/><Relationship Id="rId5" Type="http://schemas.openxmlformats.org/officeDocument/2006/relationships/image" Target="../media/image35.png"/><Relationship Id="rId1" Type="http://schemas.microsoft.com/office/2007/relationships/media" Target="../media/media3.mp4"/><Relationship Id="rId2" Type="http://schemas.openxmlformats.org/officeDocument/2006/relationships/video" Target="../media/media3.mp4"/></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24.xml"/><Relationship Id="rId5" Type="http://schemas.openxmlformats.org/officeDocument/2006/relationships/image" Target="../media/image36.png"/><Relationship Id="rId1" Type="http://schemas.microsoft.com/office/2007/relationships/media" Target="../media/media4.mp4"/><Relationship Id="rId2" Type="http://schemas.openxmlformats.org/officeDocument/2006/relationships/video" Target="../media/media4.mp4"/></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25.xml"/><Relationship Id="rId5" Type="http://schemas.openxmlformats.org/officeDocument/2006/relationships/image" Target="../media/image37.png"/><Relationship Id="rId1" Type="http://schemas.microsoft.com/office/2007/relationships/media" Target="../media/media5.mp4"/><Relationship Id="rId2" Type="http://schemas.openxmlformats.org/officeDocument/2006/relationships/video" Target="../media/media5.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3.xml"/><Relationship Id="rId5" Type="http://schemas.openxmlformats.org/officeDocument/2006/relationships/image" Target="../media/image8.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body" idx="1"/>
          </p:nvPr>
        </p:nvSpPr>
        <p:spPr>
          <a:xfrm>
            <a:off x="188800" y="1140426"/>
            <a:ext cx="5320799" cy="1774200"/>
          </a:xfrm>
          <a:prstGeom prst="rect">
            <a:avLst/>
          </a:prstGeom>
          <a:noFill/>
          <a:ln>
            <a:noFill/>
          </a:ln>
        </p:spPr>
        <p:txBody>
          <a:bodyPr lIns="91425" tIns="45700" rIns="91425" bIns="45700" anchor="t" anchorCtr="0">
            <a:noAutofit/>
          </a:bodyPr>
          <a:lstStyle/>
          <a:p>
            <a:pPr marL="0" marR="0" lvl="0" indent="0" algn="ctr" rtl="0">
              <a:spcBef>
                <a:spcPts val="0"/>
              </a:spcBef>
              <a:buClr>
                <a:srgbClr val="430166"/>
              </a:buClr>
              <a:buSzPct val="25000"/>
              <a:buFont typeface="Arial"/>
              <a:buNone/>
            </a:pPr>
            <a:r>
              <a:rPr lang="en" dirty="0"/>
              <a:t>AniMesh:</a:t>
            </a:r>
          </a:p>
          <a:p>
            <a:pPr marL="0" marR="0" lvl="0" indent="0" algn="ctr" rtl="0">
              <a:spcBef>
                <a:spcPts val="0"/>
              </a:spcBef>
              <a:buClr>
                <a:srgbClr val="430166"/>
              </a:buClr>
              <a:buSzPct val="25000"/>
              <a:buFont typeface="Arial"/>
              <a:buNone/>
            </a:pPr>
            <a:r>
              <a:rPr lang="en" dirty="0"/>
              <a:t>Interleaved Animation, Modeling, and Editing</a:t>
            </a:r>
          </a:p>
        </p:txBody>
      </p:sp>
      <p:sp>
        <p:nvSpPr>
          <p:cNvPr id="53" name="Shape 53"/>
          <p:cNvSpPr txBox="1"/>
          <p:nvPr/>
        </p:nvSpPr>
        <p:spPr>
          <a:xfrm>
            <a:off x="518400" y="3409350"/>
            <a:ext cx="4160999" cy="857400"/>
          </a:xfrm>
          <a:prstGeom prst="rect">
            <a:avLst/>
          </a:prstGeom>
          <a:noFill/>
          <a:ln>
            <a:noFill/>
          </a:ln>
        </p:spPr>
        <p:txBody>
          <a:bodyPr lIns="91425" tIns="91425" rIns="91425" bIns="91425" anchor="t" anchorCtr="0">
            <a:noAutofit/>
          </a:bodyPr>
          <a:lstStyle/>
          <a:p>
            <a:pPr lvl="0" rtl="0">
              <a:spcBef>
                <a:spcPts val="0"/>
              </a:spcBef>
              <a:buNone/>
            </a:pPr>
            <a:r>
              <a:rPr lang="en" sz="2400"/>
              <a:t>Ming Jin, </a:t>
            </a:r>
            <a:r>
              <a:rPr lang="en" sz="2400" b="1"/>
              <a:t>Dan Gopstein</a:t>
            </a:r>
            <a:r>
              <a:rPr lang="en" sz="2400"/>
              <a:t>,</a:t>
            </a:r>
          </a:p>
          <a:p>
            <a:pPr lvl="0" rtl="0">
              <a:spcBef>
                <a:spcPts val="0"/>
              </a:spcBef>
              <a:buNone/>
            </a:pPr>
            <a:r>
              <a:rPr lang="en" sz="2400"/>
              <a:t>Yotam Gingold, Andy Nealen</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Shape 90"/>
          <p:cNvSpPr txBox="1">
            <a:spLocks noGrp="1"/>
          </p:cNvSpPr>
          <p:nvPr>
            <p:ph type="title"/>
          </p:nvPr>
        </p:nvSpPr>
        <p:spPr>
          <a:xfrm>
            <a:off x="146050" y="11580"/>
            <a:ext cx="6825599" cy="655200"/>
          </a:xfrm>
          <a:prstGeom prst="rect">
            <a:avLst/>
          </a:prstGeom>
        </p:spPr>
        <p:txBody>
          <a:bodyPr lIns="91425" tIns="91425" rIns="91425" bIns="91425" anchor="ctr" anchorCtr="0">
            <a:noAutofit/>
          </a:bodyPr>
          <a:lstStyle/>
          <a:p>
            <a:pPr lvl="0" rtl="0">
              <a:spcBef>
                <a:spcPts val="0"/>
              </a:spcBef>
              <a:buNone/>
            </a:pPr>
            <a:r>
              <a:rPr lang="en-US" dirty="0" err="1" smtClean="0"/>
              <a:t>AniMesh</a:t>
            </a:r>
            <a:r>
              <a:rPr lang="en-US" dirty="0" smtClean="0"/>
              <a:t> Pipeline</a:t>
            </a:r>
            <a:endParaRPr lang="en" dirty="0"/>
          </a:p>
        </p:txBody>
      </p:sp>
      <p:pic>
        <p:nvPicPr>
          <p:cNvPr id="38" name="Shape 111"/>
          <p:cNvPicPr preferRelativeResize="0"/>
          <p:nvPr/>
        </p:nvPicPr>
        <p:blipFill rotWithShape="1">
          <a:blip r:embed="rId3">
            <a:alphaModFix/>
          </a:blip>
          <a:srcRect l="32697" t="9555" r="15658" b="2250"/>
          <a:stretch/>
        </p:blipFill>
        <p:spPr>
          <a:xfrm>
            <a:off x="242846" y="2260080"/>
            <a:ext cx="1389888" cy="1335024"/>
          </a:xfrm>
          <a:prstGeom prst="rect">
            <a:avLst/>
          </a:prstGeom>
          <a:noFill/>
          <a:ln>
            <a:noFill/>
          </a:ln>
        </p:spPr>
      </p:pic>
      <p:sp>
        <p:nvSpPr>
          <p:cNvPr id="39" name="TextBox 38"/>
          <p:cNvSpPr txBox="1"/>
          <p:nvPr/>
        </p:nvSpPr>
        <p:spPr>
          <a:xfrm>
            <a:off x="305224" y="1412640"/>
            <a:ext cx="1225491" cy="400110"/>
          </a:xfrm>
          <a:prstGeom prst="rect">
            <a:avLst/>
          </a:prstGeom>
          <a:noFill/>
        </p:spPr>
        <p:txBody>
          <a:bodyPr wrap="none" rtlCol="0">
            <a:spAutoFit/>
          </a:bodyPr>
          <a:lstStyle/>
          <a:p>
            <a:pPr algn="ctr"/>
            <a:r>
              <a:rPr lang="en-US" sz="2000" dirty="0" smtClean="0"/>
              <a:t>Modeling</a:t>
            </a:r>
          </a:p>
        </p:txBody>
      </p:sp>
      <p:sp>
        <p:nvSpPr>
          <p:cNvPr id="40" name="TextBox 39"/>
          <p:cNvSpPr txBox="1"/>
          <p:nvPr/>
        </p:nvSpPr>
        <p:spPr>
          <a:xfrm>
            <a:off x="1960226" y="1263600"/>
            <a:ext cx="1097125" cy="707886"/>
          </a:xfrm>
          <a:prstGeom prst="rect">
            <a:avLst/>
          </a:prstGeom>
          <a:noFill/>
        </p:spPr>
        <p:txBody>
          <a:bodyPr wrap="none" rtlCol="0">
            <a:spAutoFit/>
          </a:bodyPr>
          <a:lstStyle/>
          <a:p>
            <a:pPr algn="ctr"/>
            <a:r>
              <a:rPr lang="en-US" sz="2000" dirty="0" smtClean="0"/>
              <a:t>Motion</a:t>
            </a:r>
          </a:p>
          <a:p>
            <a:pPr algn="ctr"/>
            <a:r>
              <a:rPr lang="en-US" sz="2000" dirty="0" smtClean="0"/>
              <a:t>Capture</a:t>
            </a:r>
          </a:p>
        </p:txBody>
      </p:sp>
      <p:sp>
        <p:nvSpPr>
          <p:cNvPr id="41" name="TextBox 40"/>
          <p:cNvSpPr txBox="1"/>
          <p:nvPr/>
        </p:nvSpPr>
        <p:spPr>
          <a:xfrm>
            <a:off x="3267423" y="1263600"/>
            <a:ext cx="1852540" cy="707886"/>
          </a:xfrm>
          <a:prstGeom prst="rect">
            <a:avLst/>
          </a:prstGeom>
          <a:noFill/>
        </p:spPr>
        <p:txBody>
          <a:bodyPr wrap="none" rtlCol="0">
            <a:spAutoFit/>
          </a:bodyPr>
          <a:lstStyle/>
          <a:p>
            <a:pPr algn="ctr"/>
            <a:r>
              <a:rPr lang="en-US" sz="2000" dirty="0" smtClean="0"/>
              <a:t>Skeletal</a:t>
            </a:r>
          </a:p>
          <a:p>
            <a:pPr algn="ctr"/>
            <a:r>
              <a:rPr lang="en-US" sz="2000" dirty="0" smtClean="0"/>
              <a:t>Co-abstraction</a:t>
            </a:r>
          </a:p>
        </p:txBody>
      </p:sp>
      <p:sp>
        <p:nvSpPr>
          <p:cNvPr id="42" name="TextBox 41"/>
          <p:cNvSpPr txBox="1"/>
          <p:nvPr/>
        </p:nvSpPr>
        <p:spPr>
          <a:xfrm>
            <a:off x="5265106" y="1263600"/>
            <a:ext cx="1510650" cy="707886"/>
          </a:xfrm>
          <a:prstGeom prst="rect">
            <a:avLst/>
          </a:prstGeom>
          <a:noFill/>
        </p:spPr>
        <p:txBody>
          <a:bodyPr wrap="none" rtlCol="0">
            <a:spAutoFit/>
          </a:bodyPr>
          <a:lstStyle/>
          <a:p>
            <a:pPr algn="ctr"/>
            <a:r>
              <a:rPr lang="en-US" sz="2000" dirty="0" smtClean="0"/>
              <a:t>Motion</a:t>
            </a:r>
          </a:p>
          <a:p>
            <a:pPr algn="ctr"/>
            <a:r>
              <a:rPr lang="en-US" sz="2000" dirty="0" smtClean="0"/>
              <a:t>Retargeting</a:t>
            </a:r>
          </a:p>
        </p:txBody>
      </p:sp>
      <p:pic>
        <p:nvPicPr>
          <p:cNvPr id="43" name="Shape 119"/>
          <p:cNvPicPr preferRelativeResize="0"/>
          <p:nvPr/>
        </p:nvPicPr>
        <p:blipFill>
          <a:blip r:embed="rId4">
            <a:alphaModFix/>
          </a:blip>
          <a:stretch>
            <a:fillRect/>
          </a:stretch>
        </p:blipFill>
        <p:spPr>
          <a:xfrm>
            <a:off x="1762387" y="2252839"/>
            <a:ext cx="1582788" cy="1342265"/>
          </a:xfrm>
          <a:prstGeom prst="rect">
            <a:avLst/>
          </a:prstGeom>
          <a:noFill/>
          <a:ln>
            <a:noFill/>
          </a:ln>
        </p:spPr>
      </p:pic>
      <p:grpSp>
        <p:nvGrpSpPr>
          <p:cNvPr id="44" name="Group 43"/>
          <p:cNvGrpSpPr/>
          <p:nvPr/>
        </p:nvGrpSpPr>
        <p:grpSpPr>
          <a:xfrm>
            <a:off x="3483944" y="2252839"/>
            <a:ext cx="1479955" cy="1239864"/>
            <a:chOff x="17884907" y="383699"/>
            <a:chExt cx="5981437" cy="5011076"/>
          </a:xfrm>
        </p:grpSpPr>
        <p:cxnSp>
          <p:nvCxnSpPr>
            <p:cNvPr id="45" name="Straight Connector 44"/>
            <p:cNvCxnSpPr>
              <a:stCxn id="56" idx="4"/>
              <a:endCxn id="52" idx="0"/>
            </p:cNvCxnSpPr>
            <p:nvPr/>
          </p:nvCxnSpPr>
          <p:spPr>
            <a:xfrm>
              <a:off x="18969102" y="1607981"/>
              <a:ext cx="1727863" cy="606622"/>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57" idx="1"/>
            </p:cNvCxnSpPr>
            <p:nvPr/>
          </p:nvCxnSpPr>
          <p:spPr>
            <a:xfrm flipV="1">
              <a:off x="20940785" y="1616268"/>
              <a:ext cx="1751016" cy="598334"/>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55" idx="4"/>
              <a:endCxn id="53" idx="0"/>
            </p:cNvCxnSpPr>
            <p:nvPr/>
          </p:nvCxnSpPr>
          <p:spPr>
            <a:xfrm>
              <a:off x="18157243" y="2884192"/>
              <a:ext cx="2539722" cy="492453"/>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53" idx="4"/>
              <a:endCxn id="54" idx="1"/>
            </p:cNvCxnSpPr>
            <p:nvPr/>
          </p:nvCxnSpPr>
          <p:spPr>
            <a:xfrm flipV="1">
              <a:off x="20980574" y="2918385"/>
              <a:ext cx="2612487" cy="458260"/>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53" idx="6"/>
              <a:endCxn id="52" idx="2"/>
            </p:cNvCxnSpPr>
            <p:nvPr/>
          </p:nvCxnSpPr>
          <p:spPr>
            <a:xfrm flipV="1">
              <a:off x="20838770" y="2356408"/>
              <a:ext cx="0" cy="878433"/>
            </a:xfrm>
            <a:prstGeom prst="line">
              <a:avLst/>
            </a:prstGeom>
            <a:ln w="1270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52" idx="6"/>
              <a:endCxn id="58" idx="2"/>
            </p:cNvCxnSpPr>
            <p:nvPr/>
          </p:nvCxnSpPr>
          <p:spPr>
            <a:xfrm flipV="1">
              <a:off x="20838770" y="667308"/>
              <a:ext cx="12700" cy="1405491"/>
            </a:xfrm>
            <a:prstGeom prst="line">
              <a:avLst/>
            </a:prstGeom>
            <a:ln w="1270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59" idx="6"/>
              <a:endCxn id="53" idx="2"/>
            </p:cNvCxnSpPr>
            <p:nvPr/>
          </p:nvCxnSpPr>
          <p:spPr>
            <a:xfrm flipV="1">
              <a:off x="20838770" y="3518450"/>
              <a:ext cx="0" cy="1592716"/>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2" name="Oval 51"/>
            <p:cNvSpPr>
              <a:spLocks noChangeAspect="1"/>
            </p:cNvSpPr>
            <p:nvPr/>
          </p:nvSpPr>
          <p:spPr>
            <a:xfrm rot="16200000">
              <a:off x="20696965" y="2072799"/>
              <a:ext cx="283609" cy="283609"/>
            </a:xfrm>
            <a:prstGeom prst="ellipse">
              <a:avLst/>
            </a:prstGeom>
            <a:solidFill>
              <a:srgbClr val="C3D69B"/>
            </a:solidFill>
            <a:ln w="101600">
              <a:solidFill>
                <a:srgbClr val="008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3" name="Oval 52"/>
            <p:cNvSpPr>
              <a:spLocks noChangeAspect="1"/>
            </p:cNvSpPr>
            <p:nvPr/>
          </p:nvSpPr>
          <p:spPr>
            <a:xfrm rot="16200000">
              <a:off x="20696965" y="3234841"/>
              <a:ext cx="283609" cy="283609"/>
            </a:xfrm>
            <a:prstGeom prst="ellipse">
              <a:avLst/>
            </a:prstGeom>
            <a:solidFill>
              <a:srgbClr val="C3D69B"/>
            </a:solidFill>
            <a:ln w="101600">
              <a:solidFill>
                <a:srgbClr val="008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4" name="Oval 53"/>
            <p:cNvSpPr>
              <a:spLocks noChangeAspect="1"/>
            </p:cNvSpPr>
            <p:nvPr/>
          </p:nvSpPr>
          <p:spPr>
            <a:xfrm rot="17580000">
              <a:off x="23582735" y="2723460"/>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5" name="Oval 54"/>
            <p:cNvSpPr>
              <a:spLocks noChangeAspect="1"/>
            </p:cNvSpPr>
            <p:nvPr/>
          </p:nvSpPr>
          <p:spPr>
            <a:xfrm rot="17580000">
              <a:off x="17884907" y="2686981"/>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6" name="Oval 55"/>
            <p:cNvSpPr>
              <a:spLocks noChangeAspect="1"/>
            </p:cNvSpPr>
            <p:nvPr/>
          </p:nvSpPr>
          <p:spPr>
            <a:xfrm rot="17580000">
              <a:off x="18696766" y="1410770"/>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7" name="Oval 56"/>
            <p:cNvSpPr>
              <a:spLocks noChangeAspect="1"/>
            </p:cNvSpPr>
            <p:nvPr/>
          </p:nvSpPr>
          <p:spPr>
            <a:xfrm rot="17580000">
              <a:off x="22681475" y="1421343"/>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8" name="Oval 57"/>
            <p:cNvSpPr>
              <a:spLocks noChangeAspect="1"/>
            </p:cNvSpPr>
            <p:nvPr/>
          </p:nvSpPr>
          <p:spPr>
            <a:xfrm rot="16200000">
              <a:off x="20709665" y="383699"/>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9" name="Oval 58"/>
            <p:cNvSpPr>
              <a:spLocks noChangeAspect="1"/>
            </p:cNvSpPr>
            <p:nvPr/>
          </p:nvSpPr>
          <p:spPr>
            <a:xfrm rot="16200000">
              <a:off x="20696965" y="5111166"/>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grpSp>
      <p:pic>
        <p:nvPicPr>
          <p:cNvPr id="60" name="Shape 277"/>
          <p:cNvPicPr preferRelativeResize="0"/>
          <p:nvPr/>
        </p:nvPicPr>
        <p:blipFill>
          <a:blip r:embed="rId5">
            <a:alphaModFix/>
          </a:blip>
          <a:stretch>
            <a:fillRect/>
          </a:stretch>
        </p:blipFill>
        <p:spPr>
          <a:xfrm>
            <a:off x="5265105" y="2174764"/>
            <a:ext cx="1560473" cy="1317939"/>
          </a:xfrm>
          <a:prstGeom prst="rect">
            <a:avLst/>
          </a:prstGeom>
          <a:noFill/>
          <a:ln>
            <a:noFill/>
          </a:ln>
        </p:spPr>
      </p:pic>
      <p:sp>
        <p:nvSpPr>
          <p:cNvPr id="61" name="TextBox 60"/>
          <p:cNvSpPr txBox="1"/>
          <p:nvPr/>
        </p:nvSpPr>
        <p:spPr>
          <a:xfrm>
            <a:off x="6890438" y="1257120"/>
            <a:ext cx="2037637" cy="707886"/>
          </a:xfrm>
          <a:prstGeom prst="rect">
            <a:avLst/>
          </a:prstGeom>
          <a:noFill/>
        </p:spPr>
        <p:txBody>
          <a:bodyPr wrap="none" rtlCol="0">
            <a:spAutoFit/>
          </a:bodyPr>
          <a:lstStyle/>
          <a:p>
            <a:pPr algn="ctr"/>
            <a:r>
              <a:rPr lang="en-US" sz="2000" dirty="0" smtClean="0"/>
              <a:t>Separation of</a:t>
            </a:r>
          </a:p>
          <a:p>
            <a:pPr algn="ctr"/>
            <a:r>
              <a:rPr lang="en-US" sz="2000" dirty="0" smtClean="0"/>
              <a:t>Transformations</a:t>
            </a:r>
          </a:p>
        </p:txBody>
      </p:sp>
      <p:pic>
        <p:nvPicPr>
          <p:cNvPr id="62" name="Picture 61" descr="Screen Shot 2015-10-22 at 8.13.4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0200" y="2174764"/>
            <a:ext cx="1971657" cy="1393518"/>
          </a:xfrm>
          <a:prstGeom prst="rect">
            <a:avLst/>
          </a:prstGeom>
        </p:spPr>
      </p:pic>
      <p:sp>
        <p:nvSpPr>
          <p:cNvPr id="3" name="Rounded Rectangle 2"/>
          <p:cNvSpPr/>
          <p:nvPr/>
        </p:nvSpPr>
        <p:spPr>
          <a:xfrm>
            <a:off x="146050" y="1147704"/>
            <a:ext cx="1616337" cy="2699926"/>
          </a:xfrm>
          <a:prstGeom prst="round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45553156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146050" y="11580"/>
            <a:ext cx="6825599" cy="655200"/>
          </a:xfrm>
          <a:prstGeom prst="rect">
            <a:avLst/>
          </a:prstGeom>
        </p:spPr>
        <p:txBody>
          <a:bodyPr lIns="91425" tIns="91425" rIns="91425" bIns="91425" anchor="ctr" anchorCtr="0">
            <a:noAutofit/>
          </a:bodyPr>
          <a:lstStyle/>
          <a:p>
            <a:pPr lvl="0" rtl="0">
              <a:spcBef>
                <a:spcPts val="0"/>
              </a:spcBef>
              <a:buNone/>
            </a:pPr>
            <a:r>
              <a:rPr lang="en-US" dirty="0" smtClean="0"/>
              <a:t>Sketch-based Modeling</a:t>
            </a:r>
            <a:endParaRPr lang="en" dirty="0"/>
          </a:p>
        </p:txBody>
      </p:sp>
      <p:sp>
        <p:nvSpPr>
          <p:cNvPr id="110" name="Shape 110"/>
          <p:cNvSpPr txBox="1">
            <a:spLocks noGrp="1"/>
          </p:cNvSpPr>
          <p:nvPr>
            <p:ph type="title" idx="2"/>
          </p:nvPr>
        </p:nvSpPr>
        <p:spPr>
          <a:xfrm>
            <a:off x="146049" y="2243677"/>
            <a:ext cx="2782623" cy="884535"/>
          </a:xfrm>
          <a:prstGeom prst="rect">
            <a:avLst/>
          </a:prstGeom>
        </p:spPr>
        <p:txBody>
          <a:bodyPr lIns="91425" tIns="91425" rIns="91425" bIns="91425" anchor="ctr" anchorCtr="0">
            <a:noAutofit/>
          </a:bodyPr>
          <a:lstStyle/>
          <a:p>
            <a:pPr rtl="0">
              <a:spcBef>
                <a:spcPts val="0"/>
              </a:spcBef>
              <a:buNone/>
            </a:pPr>
            <a:r>
              <a:rPr lang="en-US" sz="4000" dirty="0" err="1" smtClean="0"/>
              <a:t>RigMesh</a:t>
            </a:r>
            <a:r>
              <a:rPr lang="en-US" sz="2400" dirty="0" smtClean="0"/>
              <a:t/>
            </a:r>
            <a:br>
              <a:rPr lang="en-US" sz="2400" dirty="0" smtClean="0"/>
            </a:br>
            <a:r>
              <a:rPr lang="en-US" sz="1600" dirty="0" smtClean="0">
                <a:solidFill>
                  <a:schemeClr val="tx1">
                    <a:lumMod val="65000"/>
                    <a:lumOff val="35000"/>
                  </a:schemeClr>
                </a:solidFill>
              </a:rPr>
              <a:t>SIGGRAPH Asia 2012</a:t>
            </a:r>
            <a:endParaRPr lang="en" sz="1600" dirty="0">
              <a:solidFill>
                <a:schemeClr val="tx1">
                  <a:lumMod val="65000"/>
                  <a:lumOff val="35000"/>
                </a:schemeClr>
              </a:solidFill>
            </a:endParaRPr>
          </a:p>
        </p:txBody>
      </p:sp>
      <p:pic>
        <p:nvPicPr>
          <p:cNvPr id="111" name="Shape 111"/>
          <p:cNvPicPr preferRelativeResize="0"/>
          <p:nvPr/>
        </p:nvPicPr>
        <p:blipFill rotWithShape="1">
          <a:blip r:embed="rId3">
            <a:alphaModFix/>
          </a:blip>
          <a:srcRect l="5507" t="3657" r="5373" b="2083"/>
          <a:stretch/>
        </p:blipFill>
        <p:spPr>
          <a:xfrm>
            <a:off x="2835965" y="807138"/>
            <a:ext cx="5932352" cy="352922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Shape 90"/>
          <p:cNvSpPr txBox="1">
            <a:spLocks noGrp="1"/>
          </p:cNvSpPr>
          <p:nvPr>
            <p:ph type="title"/>
          </p:nvPr>
        </p:nvSpPr>
        <p:spPr>
          <a:xfrm>
            <a:off x="146050" y="11580"/>
            <a:ext cx="6825599" cy="655200"/>
          </a:xfrm>
          <a:prstGeom prst="rect">
            <a:avLst/>
          </a:prstGeom>
        </p:spPr>
        <p:txBody>
          <a:bodyPr lIns="91425" tIns="91425" rIns="91425" bIns="91425" anchor="ctr" anchorCtr="0">
            <a:noAutofit/>
          </a:bodyPr>
          <a:lstStyle/>
          <a:p>
            <a:pPr lvl="0" rtl="0">
              <a:spcBef>
                <a:spcPts val="0"/>
              </a:spcBef>
              <a:buNone/>
            </a:pPr>
            <a:r>
              <a:rPr lang="en-US" dirty="0" err="1" smtClean="0"/>
              <a:t>AniMesh</a:t>
            </a:r>
            <a:r>
              <a:rPr lang="en-US" dirty="0" smtClean="0"/>
              <a:t> Pipeline</a:t>
            </a:r>
            <a:endParaRPr lang="en" dirty="0"/>
          </a:p>
        </p:txBody>
      </p:sp>
      <p:pic>
        <p:nvPicPr>
          <p:cNvPr id="63" name="Shape 111"/>
          <p:cNvPicPr preferRelativeResize="0"/>
          <p:nvPr/>
        </p:nvPicPr>
        <p:blipFill rotWithShape="1">
          <a:blip r:embed="rId3">
            <a:alphaModFix/>
          </a:blip>
          <a:srcRect l="32697" t="9555" r="15658" b="2250"/>
          <a:stretch/>
        </p:blipFill>
        <p:spPr>
          <a:xfrm>
            <a:off x="242846" y="2260080"/>
            <a:ext cx="1389888" cy="1335024"/>
          </a:xfrm>
          <a:prstGeom prst="rect">
            <a:avLst/>
          </a:prstGeom>
          <a:noFill/>
          <a:ln>
            <a:noFill/>
          </a:ln>
        </p:spPr>
      </p:pic>
      <p:sp>
        <p:nvSpPr>
          <p:cNvPr id="64" name="TextBox 63"/>
          <p:cNvSpPr txBox="1"/>
          <p:nvPr/>
        </p:nvSpPr>
        <p:spPr>
          <a:xfrm>
            <a:off x="305224" y="1412640"/>
            <a:ext cx="1225491" cy="400110"/>
          </a:xfrm>
          <a:prstGeom prst="rect">
            <a:avLst/>
          </a:prstGeom>
          <a:noFill/>
        </p:spPr>
        <p:txBody>
          <a:bodyPr wrap="none" rtlCol="0">
            <a:spAutoFit/>
          </a:bodyPr>
          <a:lstStyle/>
          <a:p>
            <a:pPr algn="ctr"/>
            <a:r>
              <a:rPr lang="en-US" sz="2000" dirty="0" smtClean="0"/>
              <a:t>Modeling</a:t>
            </a:r>
          </a:p>
        </p:txBody>
      </p:sp>
      <p:sp>
        <p:nvSpPr>
          <p:cNvPr id="65" name="TextBox 64"/>
          <p:cNvSpPr txBox="1"/>
          <p:nvPr/>
        </p:nvSpPr>
        <p:spPr>
          <a:xfrm>
            <a:off x="1960226" y="1263600"/>
            <a:ext cx="1097125" cy="707886"/>
          </a:xfrm>
          <a:prstGeom prst="rect">
            <a:avLst/>
          </a:prstGeom>
          <a:noFill/>
        </p:spPr>
        <p:txBody>
          <a:bodyPr wrap="none" rtlCol="0">
            <a:spAutoFit/>
          </a:bodyPr>
          <a:lstStyle/>
          <a:p>
            <a:pPr algn="ctr"/>
            <a:r>
              <a:rPr lang="en-US" sz="2000" dirty="0" smtClean="0"/>
              <a:t>Motion</a:t>
            </a:r>
          </a:p>
          <a:p>
            <a:pPr algn="ctr"/>
            <a:r>
              <a:rPr lang="en-US" sz="2000" dirty="0" smtClean="0"/>
              <a:t>Capture</a:t>
            </a:r>
          </a:p>
        </p:txBody>
      </p:sp>
      <p:sp>
        <p:nvSpPr>
          <p:cNvPr id="66" name="TextBox 65"/>
          <p:cNvSpPr txBox="1"/>
          <p:nvPr/>
        </p:nvSpPr>
        <p:spPr>
          <a:xfrm>
            <a:off x="3267423" y="1263600"/>
            <a:ext cx="1852540" cy="707886"/>
          </a:xfrm>
          <a:prstGeom prst="rect">
            <a:avLst/>
          </a:prstGeom>
          <a:noFill/>
        </p:spPr>
        <p:txBody>
          <a:bodyPr wrap="none" rtlCol="0">
            <a:spAutoFit/>
          </a:bodyPr>
          <a:lstStyle/>
          <a:p>
            <a:pPr algn="ctr"/>
            <a:r>
              <a:rPr lang="en-US" sz="2000" dirty="0" smtClean="0"/>
              <a:t>Skeletal</a:t>
            </a:r>
          </a:p>
          <a:p>
            <a:pPr algn="ctr"/>
            <a:r>
              <a:rPr lang="en-US" sz="2000" dirty="0" smtClean="0"/>
              <a:t>Co-abstraction</a:t>
            </a:r>
          </a:p>
        </p:txBody>
      </p:sp>
      <p:sp>
        <p:nvSpPr>
          <p:cNvPr id="67" name="TextBox 66"/>
          <p:cNvSpPr txBox="1"/>
          <p:nvPr/>
        </p:nvSpPr>
        <p:spPr>
          <a:xfrm>
            <a:off x="5265106" y="1263600"/>
            <a:ext cx="1510650" cy="707886"/>
          </a:xfrm>
          <a:prstGeom prst="rect">
            <a:avLst/>
          </a:prstGeom>
          <a:noFill/>
        </p:spPr>
        <p:txBody>
          <a:bodyPr wrap="none" rtlCol="0">
            <a:spAutoFit/>
          </a:bodyPr>
          <a:lstStyle/>
          <a:p>
            <a:pPr algn="ctr"/>
            <a:r>
              <a:rPr lang="en-US" sz="2000" dirty="0" smtClean="0"/>
              <a:t>Motion</a:t>
            </a:r>
          </a:p>
          <a:p>
            <a:pPr algn="ctr"/>
            <a:r>
              <a:rPr lang="en-US" sz="2000" dirty="0" smtClean="0"/>
              <a:t>Retargeting</a:t>
            </a:r>
          </a:p>
        </p:txBody>
      </p:sp>
      <p:pic>
        <p:nvPicPr>
          <p:cNvPr id="68" name="Shape 119"/>
          <p:cNvPicPr preferRelativeResize="0"/>
          <p:nvPr/>
        </p:nvPicPr>
        <p:blipFill>
          <a:blip r:embed="rId4">
            <a:alphaModFix/>
          </a:blip>
          <a:stretch>
            <a:fillRect/>
          </a:stretch>
        </p:blipFill>
        <p:spPr>
          <a:xfrm>
            <a:off x="1762387" y="2252839"/>
            <a:ext cx="1582788" cy="1342265"/>
          </a:xfrm>
          <a:prstGeom prst="rect">
            <a:avLst/>
          </a:prstGeom>
          <a:noFill/>
          <a:ln>
            <a:noFill/>
          </a:ln>
        </p:spPr>
      </p:pic>
      <p:grpSp>
        <p:nvGrpSpPr>
          <p:cNvPr id="69" name="Group 68"/>
          <p:cNvGrpSpPr/>
          <p:nvPr/>
        </p:nvGrpSpPr>
        <p:grpSpPr>
          <a:xfrm>
            <a:off x="3483944" y="2252839"/>
            <a:ext cx="1479955" cy="1239864"/>
            <a:chOff x="17884907" y="383699"/>
            <a:chExt cx="5981437" cy="5011076"/>
          </a:xfrm>
        </p:grpSpPr>
        <p:cxnSp>
          <p:nvCxnSpPr>
            <p:cNvPr id="70" name="Straight Connector 69"/>
            <p:cNvCxnSpPr>
              <a:stCxn id="81" idx="4"/>
              <a:endCxn id="77" idx="0"/>
            </p:cNvCxnSpPr>
            <p:nvPr/>
          </p:nvCxnSpPr>
          <p:spPr>
            <a:xfrm>
              <a:off x="18969102" y="1607981"/>
              <a:ext cx="1727863" cy="606622"/>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endCxn id="82" idx="1"/>
            </p:cNvCxnSpPr>
            <p:nvPr/>
          </p:nvCxnSpPr>
          <p:spPr>
            <a:xfrm flipV="1">
              <a:off x="20940785" y="1616268"/>
              <a:ext cx="1751016" cy="598334"/>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80" idx="4"/>
              <a:endCxn id="78" idx="0"/>
            </p:cNvCxnSpPr>
            <p:nvPr/>
          </p:nvCxnSpPr>
          <p:spPr>
            <a:xfrm>
              <a:off x="18157243" y="2884192"/>
              <a:ext cx="2539722" cy="492453"/>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78" idx="4"/>
              <a:endCxn id="79" idx="1"/>
            </p:cNvCxnSpPr>
            <p:nvPr/>
          </p:nvCxnSpPr>
          <p:spPr>
            <a:xfrm flipV="1">
              <a:off x="20980574" y="2918385"/>
              <a:ext cx="2612487" cy="458260"/>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78" idx="6"/>
              <a:endCxn id="77" idx="2"/>
            </p:cNvCxnSpPr>
            <p:nvPr/>
          </p:nvCxnSpPr>
          <p:spPr>
            <a:xfrm flipV="1">
              <a:off x="20838770" y="2356408"/>
              <a:ext cx="0" cy="878433"/>
            </a:xfrm>
            <a:prstGeom prst="line">
              <a:avLst/>
            </a:prstGeom>
            <a:ln w="1270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77" idx="6"/>
              <a:endCxn id="83" idx="2"/>
            </p:cNvCxnSpPr>
            <p:nvPr/>
          </p:nvCxnSpPr>
          <p:spPr>
            <a:xfrm flipV="1">
              <a:off x="20838770" y="667308"/>
              <a:ext cx="12700" cy="1405491"/>
            </a:xfrm>
            <a:prstGeom prst="line">
              <a:avLst/>
            </a:prstGeom>
            <a:ln w="1270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84" idx="6"/>
              <a:endCxn id="78" idx="2"/>
            </p:cNvCxnSpPr>
            <p:nvPr/>
          </p:nvCxnSpPr>
          <p:spPr>
            <a:xfrm flipV="1">
              <a:off x="20838770" y="3518450"/>
              <a:ext cx="0" cy="1592716"/>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7" name="Oval 76"/>
            <p:cNvSpPr>
              <a:spLocks noChangeAspect="1"/>
            </p:cNvSpPr>
            <p:nvPr/>
          </p:nvSpPr>
          <p:spPr>
            <a:xfrm rot="16200000">
              <a:off x="20696965" y="2072799"/>
              <a:ext cx="283609" cy="283609"/>
            </a:xfrm>
            <a:prstGeom prst="ellipse">
              <a:avLst/>
            </a:prstGeom>
            <a:solidFill>
              <a:srgbClr val="C3D69B"/>
            </a:solidFill>
            <a:ln w="101600">
              <a:solidFill>
                <a:srgbClr val="008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78" name="Oval 77"/>
            <p:cNvSpPr>
              <a:spLocks noChangeAspect="1"/>
            </p:cNvSpPr>
            <p:nvPr/>
          </p:nvSpPr>
          <p:spPr>
            <a:xfrm rot="16200000">
              <a:off x="20696965" y="3234841"/>
              <a:ext cx="283609" cy="283609"/>
            </a:xfrm>
            <a:prstGeom prst="ellipse">
              <a:avLst/>
            </a:prstGeom>
            <a:solidFill>
              <a:srgbClr val="C3D69B"/>
            </a:solidFill>
            <a:ln w="101600">
              <a:solidFill>
                <a:srgbClr val="008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79" name="Oval 78"/>
            <p:cNvSpPr>
              <a:spLocks noChangeAspect="1"/>
            </p:cNvSpPr>
            <p:nvPr/>
          </p:nvSpPr>
          <p:spPr>
            <a:xfrm rot="17580000">
              <a:off x="23582735" y="2723460"/>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80" name="Oval 79"/>
            <p:cNvSpPr>
              <a:spLocks noChangeAspect="1"/>
            </p:cNvSpPr>
            <p:nvPr/>
          </p:nvSpPr>
          <p:spPr>
            <a:xfrm rot="17580000">
              <a:off x="17884907" y="2686981"/>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81" name="Oval 80"/>
            <p:cNvSpPr>
              <a:spLocks noChangeAspect="1"/>
            </p:cNvSpPr>
            <p:nvPr/>
          </p:nvSpPr>
          <p:spPr>
            <a:xfrm rot="17580000">
              <a:off x="18696766" y="1410770"/>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82" name="Oval 81"/>
            <p:cNvSpPr>
              <a:spLocks noChangeAspect="1"/>
            </p:cNvSpPr>
            <p:nvPr/>
          </p:nvSpPr>
          <p:spPr>
            <a:xfrm rot="17580000">
              <a:off x="22681475" y="1421343"/>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83" name="Oval 82"/>
            <p:cNvSpPr>
              <a:spLocks noChangeAspect="1"/>
            </p:cNvSpPr>
            <p:nvPr/>
          </p:nvSpPr>
          <p:spPr>
            <a:xfrm rot="16200000">
              <a:off x="20709665" y="383699"/>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84" name="Oval 83"/>
            <p:cNvSpPr>
              <a:spLocks noChangeAspect="1"/>
            </p:cNvSpPr>
            <p:nvPr/>
          </p:nvSpPr>
          <p:spPr>
            <a:xfrm rot="16200000">
              <a:off x="20696965" y="5111166"/>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grpSp>
      <p:pic>
        <p:nvPicPr>
          <p:cNvPr id="85" name="Shape 277"/>
          <p:cNvPicPr preferRelativeResize="0"/>
          <p:nvPr/>
        </p:nvPicPr>
        <p:blipFill>
          <a:blip r:embed="rId5">
            <a:alphaModFix/>
          </a:blip>
          <a:stretch>
            <a:fillRect/>
          </a:stretch>
        </p:blipFill>
        <p:spPr>
          <a:xfrm>
            <a:off x="5265105" y="2174764"/>
            <a:ext cx="1560473" cy="1317939"/>
          </a:xfrm>
          <a:prstGeom prst="rect">
            <a:avLst/>
          </a:prstGeom>
          <a:noFill/>
          <a:ln>
            <a:noFill/>
          </a:ln>
        </p:spPr>
      </p:pic>
      <p:sp>
        <p:nvSpPr>
          <p:cNvPr id="86" name="TextBox 85"/>
          <p:cNvSpPr txBox="1"/>
          <p:nvPr/>
        </p:nvSpPr>
        <p:spPr>
          <a:xfrm>
            <a:off x="6890438" y="1257120"/>
            <a:ext cx="2037637" cy="707886"/>
          </a:xfrm>
          <a:prstGeom prst="rect">
            <a:avLst/>
          </a:prstGeom>
          <a:noFill/>
        </p:spPr>
        <p:txBody>
          <a:bodyPr wrap="none" rtlCol="0">
            <a:spAutoFit/>
          </a:bodyPr>
          <a:lstStyle/>
          <a:p>
            <a:pPr algn="ctr"/>
            <a:r>
              <a:rPr lang="en-US" sz="2000" dirty="0" smtClean="0"/>
              <a:t>Separation of</a:t>
            </a:r>
          </a:p>
          <a:p>
            <a:pPr algn="ctr"/>
            <a:r>
              <a:rPr lang="en-US" sz="2000" dirty="0" smtClean="0"/>
              <a:t>Transformations</a:t>
            </a:r>
          </a:p>
        </p:txBody>
      </p:sp>
      <p:pic>
        <p:nvPicPr>
          <p:cNvPr id="87" name="Picture 86" descr="Screen Shot 2015-10-22 at 8.13.4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0200" y="2174764"/>
            <a:ext cx="1971657" cy="1393518"/>
          </a:xfrm>
          <a:prstGeom prst="rect">
            <a:avLst/>
          </a:prstGeom>
        </p:spPr>
      </p:pic>
      <p:sp>
        <p:nvSpPr>
          <p:cNvPr id="3" name="Rounded Rectangle 2"/>
          <p:cNvSpPr/>
          <p:nvPr/>
        </p:nvSpPr>
        <p:spPr>
          <a:xfrm>
            <a:off x="1728838" y="1146078"/>
            <a:ext cx="1616337" cy="2699926"/>
          </a:xfrm>
          <a:prstGeom prst="round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30806219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146050" y="11580"/>
            <a:ext cx="6825599" cy="655200"/>
          </a:xfrm>
          <a:prstGeom prst="rect">
            <a:avLst/>
          </a:prstGeom>
        </p:spPr>
        <p:txBody>
          <a:bodyPr lIns="91425" tIns="91425" rIns="91425" bIns="91425" anchor="ctr" anchorCtr="0">
            <a:noAutofit/>
          </a:bodyPr>
          <a:lstStyle/>
          <a:p>
            <a:pPr lvl="0" rtl="0">
              <a:spcBef>
                <a:spcPts val="0"/>
              </a:spcBef>
              <a:buNone/>
            </a:pPr>
            <a:r>
              <a:rPr lang="en-US" dirty="0" smtClean="0"/>
              <a:t>Motion Input Sources</a:t>
            </a:r>
            <a:endParaRPr lang="en" dirty="0"/>
          </a:p>
        </p:txBody>
      </p:sp>
      <p:pic>
        <p:nvPicPr>
          <p:cNvPr id="119" name="Shape 119"/>
          <p:cNvPicPr preferRelativeResize="0"/>
          <p:nvPr/>
        </p:nvPicPr>
        <p:blipFill>
          <a:blip r:embed="rId3">
            <a:alphaModFix/>
          </a:blip>
          <a:stretch>
            <a:fillRect/>
          </a:stretch>
        </p:blipFill>
        <p:spPr>
          <a:xfrm>
            <a:off x="5292749" y="1022640"/>
            <a:ext cx="3616949" cy="3098224"/>
          </a:xfrm>
          <a:prstGeom prst="rect">
            <a:avLst/>
          </a:prstGeom>
          <a:noFill/>
          <a:ln>
            <a:noFill/>
          </a:ln>
        </p:spPr>
      </p:pic>
      <p:pic>
        <p:nvPicPr>
          <p:cNvPr id="120" name="Shape 120"/>
          <p:cNvPicPr preferRelativeResize="0"/>
          <p:nvPr/>
        </p:nvPicPr>
        <p:blipFill>
          <a:blip r:embed="rId4">
            <a:alphaModFix/>
          </a:blip>
          <a:stretch>
            <a:fillRect/>
          </a:stretch>
        </p:blipFill>
        <p:spPr>
          <a:xfrm>
            <a:off x="411340" y="1767886"/>
            <a:ext cx="4544799" cy="15699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146050" y="11580"/>
            <a:ext cx="6825599" cy="655200"/>
          </a:xfrm>
          <a:prstGeom prst="rect">
            <a:avLst/>
          </a:prstGeom>
        </p:spPr>
        <p:txBody>
          <a:bodyPr lIns="91425" tIns="91425" rIns="91425" bIns="91425" anchor="ctr" anchorCtr="0">
            <a:noAutofit/>
          </a:bodyPr>
          <a:lstStyle/>
          <a:p>
            <a:pPr lvl="0" rtl="0">
              <a:spcBef>
                <a:spcPts val="0"/>
              </a:spcBef>
              <a:buNone/>
            </a:pPr>
            <a:r>
              <a:rPr lang="en-US" dirty="0" smtClean="0"/>
              <a:t>Sub-skeleton Selection</a:t>
            </a:r>
            <a:endParaRPr lang="en" dirty="0"/>
          </a:p>
        </p:txBody>
      </p:sp>
      <p:pic>
        <p:nvPicPr>
          <p:cNvPr id="126" name="Shape 126"/>
          <p:cNvPicPr preferRelativeResize="0"/>
          <p:nvPr/>
        </p:nvPicPr>
        <p:blipFill>
          <a:blip r:embed="rId3">
            <a:alphaModFix/>
          </a:blip>
          <a:stretch>
            <a:fillRect/>
          </a:stretch>
        </p:blipFill>
        <p:spPr>
          <a:xfrm>
            <a:off x="3213898" y="1857880"/>
            <a:ext cx="2502472" cy="1900026"/>
          </a:xfrm>
          <a:prstGeom prst="rect">
            <a:avLst/>
          </a:prstGeom>
          <a:noFill/>
          <a:ln>
            <a:noFill/>
          </a:ln>
        </p:spPr>
      </p:pic>
      <p:pic>
        <p:nvPicPr>
          <p:cNvPr id="127" name="Shape 127"/>
          <p:cNvPicPr preferRelativeResize="0"/>
          <p:nvPr/>
        </p:nvPicPr>
        <p:blipFill>
          <a:blip r:embed="rId4">
            <a:alphaModFix/>
          </a:blip>
          <a:stretch>
            <a:fillRect/>
          </a:stretch>
        </p:blipFill>
        <p:spPr>
          <a:xfrm>
            <a:off x="6263936" y="1706041"/>
            <a:ext cx="2541518" cy="2203704"/>
          </a:xfrm>
          <a:prstGeom prst="rect">
            <a:avLst/>
          </a:prstGeom>
          <a:noFill/>
          <a:ln>
            <a:noFill/>
          </a:ln>
        </p:spPr>
      </p:pic>
      <p:sp>
        <p:nvSpPr>
          <p:cNvPr id="128" name="Shape 128"/>
          <p:cNvSpPr txBox="1">
            <a:spLocks noGrp="1"/>
          </p:cNvSpPr>
          <p:nvPr>
            <p:ph type="title" idx="4294967295"/>
          </p:nvPr>
        </p:nvSpPr>
        <p:spPr>
          <a:xfrm>
            <a:off x="509171" y="1185840"/>
            <a:ext cx="1758606" cy="447120"/>
          </a:xfrm>
          <a:prstGeom prst="rect">
            <a:avLst/>
          </a:prstGeom>
        </p:spPr>
        <p:txBody>
          <a:bodyPr lIns="91425" tIns="91425" rIns="91425" bIns="91425" anchor="ctr" anchorCtr="0">
            <a:noAutofit/>
          </a:bodyPr>
          <a:lstStyle/>
          <a:p>
            <a:pPr lvl="0" rtl="0">
              <a:spcBef>
                <a:spcPts val="0"/>
              </a:spcBef>
              <a:buNone/>
            </a:pPr>
            <a:r>
              <a:rPr lang="en-US" sz="2400" dirty="0" smtClean="0"/>
              <a:t>User Poses</a:t>
            </a:r>
            <a:endParaRPr lang="en" sz="2400" dirty="0"/>
          </a:p>
        </p:txBody>
      </p:sp>
      <p:sp>
        <p:nvSpPr>
          <p:cNvPr id="129" name="Shape 129"/>
          <p:cNvSpPr/>
          <p:nvPr/>
        </p:nvSpPr>
        <p:spPr>
          <a:xfrm>
            <a:off x="5651577" y="2807893"/>
            <a:ext cx="547566" cy="112069"/>
          </a:xfrm>
          <a:prstGeom prst="rightArrow">
            <a:avLst>
              <a:gd name="adj1" fmla="val 50000"/>
              <a:gd name="adj2" fmla="val 50000"/>
            </a:avLst>
          </a:prstGeom>
          <a:solidFill>
            <a:srgbClr val="B7B7B7"/>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2" name="Picture 1" descr="Screen Shot 2015-10-21 at 11.38.18 PM.png"/>
          <p:cNvPicPr>
            <a:picLocks noChangeAspect="1"/>
          </p:cNvPicPr>
          <p:nvPr/>
        </p:nvPicPr>
        <p:blipFill rotWithShape="1">
          <a:blip r:embed="rId5">
            <a:extLst>
              <a:ext uri="{28A0092B-C50C-407E-A947-70E740481C1C}">
                <a14:useLocalDpi xmlns:a14="http://schemas.microsoft.com/office/drawing/2010/main" val="0"/>
              </a:ext>
            </a:extLst>
          </a:blip>
          <a:srcRect b="17281"/>
          <a:stretch/>
        </p:blipFill>
        <p:spPr>
          <a:xfrm>
            <a:off x="362844" y="1770627"/>
            <a:ext cx="2056003" cy="2074532"/>
          </a:xfrm>
          <a:prstGeom prst="rect">
            <a:avLst/>
          </a:prstGeom>
        </p:spPr>
      </p:pic>
      <p:sp>
        <p:nvSpPr>
          <p:cNvPr id="8" name="Shape 129"/>
          <p:cNvSpPr/>
          <p:nvPr/>
        </p:nvSpPr>
        <p:spPr>
          <a:xfrm>
            <a:off x="2666332" y="2807893"/>
            <a:ext cx="547566" cy="112069"/>
          </a:xfrm>
          <a:prstGeom prst="rightArrow">
            <a:avLst>
              <a:gd name="adj1" fmla="val 50000"/>
              <a:gd name="adj2" fmla="val 50000"/>
            </a:avLst>
          </a:prstGeom>
          <a:solidFill>
            <a:srgbClr val="B7B7B7"/>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 name="Shape 128"/>
          <p:cNvSpPr txBox="1">
            <a:spLocks/>
          </p:cNvSpPr>
          <p:nvPr/>
        </p:nvSpPr>
        <p:spPr>
          <a:xfrm>
            <a:off x="3213898" y="1185840"/>
            <a:ext cx="2502472" cy="44712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dk1"/>
              </a:buClr>
              <a:buFont typeface="Calibri"/>
              <a:buNone/>
              <a:defRPr sz="4400" b="0" i="0" u="none" strike="noStrike" cap="none" baseline="0">
                <a:solidFill>
                  <a:schemeClr val="dk1"/>
                </a:solidFill>
                <a:latin typeface="Calibri"/>
                <a:ea typeface="Calibri"/>
                <a:cs typeface="Calibri"/>
                <a:sym typeface="Calibri"/>
                <a:rtl val="0"/>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US" sz="2400" dirty="0" smtClean="0"/>
              <a:t>Capture Geometry</a:t>
            </a:r>
            <a:endParaRPr lang="en" sz="2400" dirty="0"/>
          </a:p>
        </p:txBody>
      </p:sp>
      <p:sp>
        <p:nvSpPr>
          <p:cNvPr id="10" name="Shape 128"/>
          <p:cNvSpPr txBox="1">
            <a:spLocks/>
          </p:cNvSpPr>
          <p:nvPr/>
        </p:nvSpPr>
        <p:spPr>
          <a:xfrm>
            <a:off x="6263936" y="1179360"/>
            <a:ext cx="2502472" cy="44712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dk1"/>
              </a:buClr>
              <a:buFont typeface="Calibri"/>
              <a:buNone/>
              <a:defRPr sz="4400" b="0" i="0" u="none" strike="noStrike" cap="none" baseline="0">
                <a:solidFill>
                  <a:schemeClr val="dk1"/>
                </a:solidFill>
                <a:latin typeface="Calibri"/>
                <a:ea typeface="Calibri"/>
                <a:cs typeface="Calibri"/>
                <a:sym typeface="Calibri"/>
                <a:rtl val="0"/>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US" sz="2400" dirty="0" smtClean="0"/>
              <a:t>Match to Model</a:t>
            </a:r>
            <a:endParaRPr lang="en" sz="2400" dirty="0"/>
          </a:p>
        </p:txBody>
      </p:sp>
    </p:spTree>
    <p:extLst>
      <p:ext uri="{BB962C8B-B14F-4D97-AF65-F5344CB8AC3E}">
        <p14:creationId xmlns:p14="http://schemas.microsoft.com/office/powerpoint/2010/main" val="136930632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Shape 90"/>
          <p:cNvSpPr txBox="1">
            <a:spLocks noGrp="1"/>
          </p:cNvSpPr>
          <p:nvPr>
            <p:ph type="title"/>
          </p:nvPr>
        </p:nvSpPr>
        <p:spPr>
          <a:xfrm>
            <a:off x="146050" y="11580"/>
            <a:ext cx="6825599" cy="655200"/>
          </a:xfrm>
          <a:prstGeom prst="rect">
            <a:avLst/>
          </a:prstGeom>
        </p:spPr>
        <p:txBody>
          <a:bodyPr lIns="91425" tIns="91425" rIns="91425" bIns="91425" anchor="ctr" anchorCtr="0">
            <a:noAutofit/>
          </a:bodyPr>
          <a:lstStyle/>
          <a:p>
            <a:pPr lvl="0" rtl="0">
              <a:spcBef>
                <a:spcPts val="0"/>
              </a:spcBef>
              <a:buNone/>
            </a:pPr>
            <a:r>
              <a:rPr lang="en-US" dirty="0" err="1" smtClean="0"/>
              <a:t>AniMesh</a:t>
            </a:r>
            <a:r>
              <a:rPr lang="en-US" dirty="0" smtClean="0"/>
              <a:t> Pipeline</a:t>
            </a:r>
            <a:endParaRPr lang="en" dirty="0"/>
          </a:p>
        </p:txBody>
      </p:sp>
      <p:pic>
        <p:nvPicPr>
          <p:cNvPr id="38" name="Shape 111"/>
          <p:cNvPicPr preferRelativeResize="0"/>
          <p:nvPr/>
        </p:nvPicPr>
        <p:blipFill rotWithShape="1">
          <a:blip r:embed="rId3">
            <a:alphaModFix/>
          </a:blip>
          <a:srcRect l="32697" t="9555" r="15658" b="2250"/>
          <a:stretch/>
        </p:blipFill>
        <p:spPr>
          <a:xfrm>
            <a:off x="242846" y="2260080"/>
            <a:ext cx="1389888" cy="1335024"/>
          </a:xfrm>
          <a:prstGeom prst="rect">
            <a:avLst/>
          </a:prstGeom>
          <a:noFill/>
          <a:ln>
            <a:noFill/>
          </a:ln>
        </p:spPr>
      </p:pic>
      <p:sp>
        <p:nvSpPr>
          <p:cNvPr id="39" name="TextBox 38"/>
          <p:cNvSpPr txBox="1"/>
          <p:nvPr/>
        </p:nvSpPr>
        <p:spPr>
          <a:xfrm>
            <a:off x="305224" y="1412640"/>
            <a:ext cx="1225491" cy="400110"/>
          </a:xfrm>
          <a:prstGeom prst="rect">
            <a:avLst/>
          </a:prstGeom>
          <a:noFill/>
        </p:spPr>
        <p:txBody>
          <a:bodyPr wrap="none" rtlCol="0">
            <a:spAutoFit/>
          </a:bodyPr>
          <a:lstStyle/>
          <a:p>
            <a:pPr algn="ctr"/>
            <a:r>
              <a:rPr lang="en-US" sz="2000" dirty="0" smtClean="0"/>
              <a:t>Modeling</a:t>
            </a:r>
          </a:p>
        </p:txBody>
      </p:sp>
      <p:sp>
        <p:nvSpPr>
          <p:cNvPr id="40" name="TextBox 39"/>
          <p:cNvSpPr txBox="1"/>
          <p:nvPr/>
        </p:nvSpPr>
        <p:spPr>
          <a:xfrm>
            <a:off x="1960226" y="1263600"/>
            <a:ext cx="1097125" cy="707886"/>
          </a:xfrm>
          <a:prstGeom prst="rect">
            <a:avLst/>
          </a:prstGeom>
          <a:noFill/>
        </p:spPr>
        <p:txBody>
          <a:bodyPr wrap="none" rtlCol="0">
            <a:spAutoFit/>
          </a:bodyPr>
          <a:lstStyle/>
          <a:p>
            <a:pPr algn="ctr"/>
            <a:r>
              <a:rPr lang="en-US" sz="2000" dirty="0" smtClean="0"/>
              <a:t>Motion</a:t>
            </a:r>
          </a:p>
          <a:p>
            <a:pPr algn="ctr"/>
            <a:r>
              <a:rPr lang="en-US" sz="2000" dirty="0" smtClean="0"/>
              <a:t>Capture</a:t>
            </a:r>
          </a:p>
        </p:txBody>
      </p:sp>
      <p:sp>
        <p:nvSpPr>
          <p:cNvPr id="41" name="TextBox 40"/>
          <p:cNvSpPr txBox="1"/>
          <p:nvPr/>
        </p:nvSpPr>
        <p:spPr>
          <a:xfrm>
            <a:off x="3267423" y="1263600"/>
            <a:ext cx="1852540" cy="707886"/>
          </a:xfrm>
          <a:prstGeom prst="rect">
            <a:avLst/>
          </a:prstGeom>
          <a:noFill/>
        </p:spPr>
        <p:txBody>
          <a:bodyPr wrap="none" rtlCol="0">
            <a:spAutoFit/>
          </a:bodyPr>
          <a:lstStyle/>
          <a:p>
            <a:pPr algn="ctr"/>
            <a:r>
              <a:rPr lang="en-US" sz="2000" dirty="0" smtClean="0"/>
              <a:t>Skeletal</a:t>
            </a:r>
          </a:p>
          <a:p>
            <a:pPr algn="ctr"/>
            <a:r>
              <a:rPr lang="en-US" sz="2000" dirty="0" smtClean="0"/>
              <a:t>Co-abstraction</a:t>
            </a:r>
          </a:p>
        </p:txBody>
      </p:sp>
      <p:sp>
        <p:nvSpPr>
          <p:cNvPr id="42" name="TextBox 41"/>
          <p:cNvSpPr txBox="1"/>
          <p:nvPr/>
        </p:nvSpPr>
        <p:spPr>
          <a:xfrm>
            <a:off x="5265106" y="1263600"/>
            <a:ext cx="1510650" cy="707886"/>
          </a:xfrm>
          <a:prstGeom prst="rect">
            <a:avLst/>
          </a:prstGeom>
          <a:noFill/>
        </p:spPr>
        <p:txBody>
          <a:bodyPr wrap="none" rtlCol="0">
            <a:spAutoFit/>
          </a:bodyPr>
          <a:lstStyle/>
          <a:p>
            <a:pPr algn="ctr"/>
            <a:r>
              <a:rPr lang="en-US" sz="2000" dirty="0" smtClean="0"/>
              <a:t>Motion</a:t>
            </a:r>
          </a:p>
          <a:p>
            <a:pPr algn="ctr"/>
            <a:r>
              <a:rPr lang="en-US" sz="2000" dirty="0" smtClean="0"/>
              <a:t>Retargeting</a:t>
            </a:r>
          </a:p>
        </p:txBody>
      </p:sp>
      <p:pic>
        <p:nvPicPr>
          <p:cNvPr id="43" name="Shape 119"/>
          <p:cNvPicPr preferRelativeResize="0"/>
          <p:nvPr/>
        </p:nvPicPr>
        <p:blipFill>
          <a:blip r:embed="rId4">
            <a:alphaModFix/>
          </a:blip>
          <a:stretch>
            <a:fillRect/>
          </a:stretch>
        </p:blipFill>
        <p:spPr>
          <a:xfrm>
            <a:off x="1762387" y="2252839"/>
            <a:ext cx="1582788" cy="1342265"/>
          </a:xfrm>
          <a:prstGeom prst="rect">
            <a:avLst/>
          </a:prstGeom>
          <a:noFill/>
          <a:ln>
            <a:noFill/>
          </a:ln>
        </p:spPr>
      </p:pic>
      <p:grpSp>
        <p:nvGrpSpPr>
          <p:cNvPr id="44" name="Group 43"/>
          <p:cNvGrpSpPr/>
          <p:nvPr/>
        </p:nvGrpSpPr>
        <p:grpSpPr>
          <a:xfrm>
            <a:off x="3483944" y="2252839"/>
            <a:ext cx="1479955" cy="1239864"/>
            <a:chOff x="17884907" y="383699"/>
            <a:chExt cx="5981437" cy="5011076"/>
          </a:xfrm>
        </p:grpSpPr>
        <p:cxnSp>
          <p:nvCxnSpPr>
            <p:cNvPr id="45" name="Straight Connector 44"/>
            <p:cNvCxnSpPr>
              <a:stCxn id="56" idx="4"/>
              <a:endCxn id="52" idx="0"/>
            </p:cNvCxnSpPr>
            <p:nvPr/>
          </p:nvCxnSpPr>
          <p:spPr>
            <a:xfrm>
              <a:off x="18969102" y="1607981"/>
              <a:ext cx="1727863" cy="606622"/>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57" idx="1"/>
            </p:cNvCxnSpPr>
            <p:nvPr/>
          </p:nvCxnSpPr>
          <p:spPr>
            <a:xfrm flipV="1">
              <a:off x="20940785" y="1616268"/>
              <a:ext cx="1751016" cy="598334"/>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55" idx="4"/>
              <a:endCxn id="53" idx="0"/>
            </p:cNvCxnSpPr>
            <p:nvPr/>
          </p:nvCxnSpPr>
          <p:spPr>
            <a:xfrm>
              <a:off x="18157243" y="2884192"/>
              <a:ext cx="2539722" cy="492453"/>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53" idx="4"/>
              <a:endCxn id="54" idx="1"/>
            </p:cNvCxnSpPr>
            <p:nvPr/>
          </p:nvCxnSpPr>
          <p:spPr>
            <a:xfrm flipV="1">
              <a:off x="20980574" y="2918385"/>
              <a:ext cx="2612487" cy="458260"/>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53" idx="6"/>
              <a:endCxn id="52" idx="2"/>
            </p:cNvCxnSpPr>
            <p:nvPr/>
          </p:nvCxnSpPr>
          <p:spPr>
            <a:xfrm flipV="1">
              <a:off x="20838770" y="2356408"/>
              <a:ext cx="0" cy="878433"/>
            </a:xfrm>
            <a:prstGeom prst="line">
              <a:avLst/>
            </a:prstGeom>
            <a:ln w="1270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52" idx="6"/>
              <a:endCxn id="58" idx="2"/>
            </p:cNvCxnSpPr>
            <p:nvPr/>
          </p:nvCxnSpPr>
          <p:spPr>
            <a:xfrm flipV="1">
              <a:off x="20838770" y="667308"/>
              <a:ext cx="12700" cy="1405491"/>
            </a:xfrm>
            <a:prstGeom prst="line">
              <a:avLst/>
            </a:prstGeom>
            <a:ln w="1270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59" idx="6"/>
              <a:endCxn id="53" idx="2"/>
            </p:cNvCxnSpPr>
            <p:nvPr/>
          </p:nvCxnSpPr>
          <p:spPr>
            <a:xfrm flipV="1">
              <a:off x="20838770" y="3518450"/>
              <a:ext cx="0" cy="1592716"/>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2" name="Oval 51"/>
            <p:cNvSpPr>
              <a:spLocks noChangeAspect="1"/>
            </p:cNvSpPr>
            <p:nvPr/>
          </p:nvSpPr>
          <p:spPr>
            <a:xfrm rot="16200000">
              <a:off x="20696965" y="2072799"/>
              <a:ext cx="283609" cy="283609"/>
            </a:xfrm>
            <a:prstGeom prst="ellipse">
              <a:avLst/>
            </a:prstGeom>
            <a:solidFill>
              <a:srgbClr val="C3D69B"/>
            </a:solidFill>
            <a:ln w="101600">
              <a:solidFill>
                <a:srgbClr val="008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3" name="Oval 52"/>
            <p:cNvSpPr>
              <a:spLocks noChangeAspect="1"/>
            </p:cNvSpPr>
            <p:nvPr/>
          </p:nvSpPr>
          <p:spPr>
            <a:xfrm rot="16200000">
              <a:off x="20696965" y="3234841"/>
              <a:ext cx="283609" cy="283609"/>
            </a:xfrm>
            <a:prstGeom prst="ellipse">
              <a:avLst/>
            </a:prstGeom>
            <a:solidFill>
              <a:srgbClr val="C3D69B"/>
            </a:solidFill>
            <a:ln w="101600">
              <a:solidFill>
                <a:srgbClr val="008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4" name="Oval 53"/>
            <p:cNvSpPr>
              <a:spLocks noChangeAspect="1"/>
            </p:cNvSpPr>
            <p:nvPr/>
          </p:nvSpPr>
          <p:spPr>
            <a:xfrm rot="17580000">
              <a:off x="23582735" y="2723460"/>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5" name="Oval 54"/>
            <p:cNvSpPr>
              <a:spLocks noChangeAspect="1"/>
            </p:cNvSpPr>
            <p:nvPr/>
          </p:nvSpPr>
          <p:spPr>
            <a:xfrm rot="17580000">
              <a:off x="17884907" y="2686981"/>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6" name="Oval 55"/>
            <p:cNvSpPr>
              <a:spLocks noChangeAspect="1"/>
            </p:cNvSpPr>
            <p:nvPr/>
          </p:nvSpPr>
          <p:spPr>
            <a:xfrm rot="17580000">
              <a:off x="18696766" y="1410770"/>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7" name="Oval 56"/>
            <p:cNvSpPr>
              <a:spLocks noChangeAspect="1"/>
            </p:cNvSpPr>
            <p:nvPr/>
          </p:nvSpPr>
          <p:spPr>
            <a:xfrm rot="17580000">
              <a:off x="22681475" y="1421343"/>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8" name="Oval 57"/>
            <p:cNvSpPr>
              <a:spLocks noChangeAspect="1"/>
            </p:cNvSpPr>
            <p:nvPr/>
          </p:nvSpPr>
          <p:spPr>
            <a:xfrm rot="16200000">
              <a:off x="20709665" y="383699"/>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9" name="Oval 58"/>
            <p:cNvSpPr>
              <a:spLocks noChangeAspect="1"/>
            </p:cNvSpPr>
            <p:nvPr/>
          </p:nvSpPr>
          <p:spPr>
            <a:xfrm rot="16200000">
              <a:off x="20696965" y="5111166"/>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grpSp>
      <p:pic>
        <p:nvPicPr>
          <p:cNvPr id="60" name="Shape 277"/>
          <p:cNvPicPr preferRelativeResize="0"/>
          <p:nvPr/>
        </p:nvPicPr>
        <p:blipFill>
          <a:blip r:embed="rId5">
            <a:alphaModFix/>
          </a:blip>
          <a:stretch>
            <a:fillRect/>
          </a:stretch>
        </p:blipFill>
        <p:spPr>
          <a:xfrm>
            <a:off x="5265105" y="2174764"/>
            <a:ext cx="1560473" cy="1317939"/>
          </a:xfrm>
          <a:prstGeom prst="rect">
            <a:avLst/>
          </a:prstGeom>
          <a:noFill/>
          <a:ln>
            <a:noFill/>
          </a:ln>
        </p:spPr>
      </p:pic>
      <p:sp>
        <p:nvSpPr>
          <p:cNvPr id="61" name="TextBox 60"/>
          <p:cNvSpPr txBox="1"/>
          <p:nvPr/>
        </p:nvSpPr>
        <p:spPr>
          <a:xfrm>
            <a:off x="6890438" y="1257120"/>
            <a:ext cx="2037637" cy="707886"/>
          </a:xfrm>
          <a:prstGeom prst="rect">
            <a:avLst/>
          </a:prstGeom>
          <a:noFill/>
        </p:spPr>
        <p:txBody>
          <a:bodyPr wrap="none" rtlCol="0">
            <a:spAutoFit/>
          </a:bodyPr>
          <a:lstStyle/>
          <a:p>
            <a:pPr algn="ctr"/>
            <a:r>
              <a:rPr lang="en-US" sz="2000" dirty="0" smtClean="0"/>
              <a:t>Separation of</a:t>
            </a:r>
          </a:p>
          <a:p>
            <a:pPr algn="ctr"/>
            <a:r>
              <a:rPr lang="en-US" sz="2000" dirty="0" smtClean="0"/>
              <a:t>Transformations</a:t>
            </a:r>
          </a:p>
        </p:txBody>
      </p:sp>
      <p:pic>
        <p:nvPicPr>
          <p:cNvPr id="62" name="Picture 61" descr="Screen Shot 2015-10-22 at 8.13.4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0200" y="2174764"/>
            <a:ext cx="1971657" cy="1393518"/>
          </a:xfrm>
          <a:prstGeom prst="rect">
            <a:avLst/>
          </a:prstGeom>
        </p:spPr>
      </p:pic>
      <p:sp>
        <p:nvSpPr>
          <p:cNvPr id="3" name="Rounded Rectangle 2"/>
          <p:cNvSpPr/>
          <p:nvPr/>
        </p:nvSpPr>
        <p:spPr>
          <a:xfrm>
            <a:off x="3295465" y="1091108"/>
            <a:ext cx="1824498" cy="2699926"/>
          </a:xfrm>
          <a:prstGeom prst="round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5196022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146050" y="11580"/>
            <a:ext cx="6825599" cy="655200"/>
          </a:xfrm>
          <a:prstGeom prst="rect">
            <a:avLst/>
          </a:prstGeom>
        </p:spPr>
        <p:txBody>
          <a:bodyPr lIns="91425" tIns="91425" rIns="91425" bIns="91425" anchor="ctr" anchorCtr="0">
            <a:noAutofit/>
          </a:bodyPr>
          <a:lstStyle/>
          <a:p>
            <a:pPr lvl="0" rtl="0">
              <a:spcBef>
                <a:spcPts val="0"/>
              </a:spcBef>
              <a:buNone/>
            </a:pPr>
            <a:r>
              <a:rPr lang="en-US" dirty="0" smtClean="0"/>
              <a:t>Hierarchical Skeleton Abstraction</a:t>
            </a:r>
            <a:endParaRPr lang="en" dirty="0"/>
          </a:p>
        </p:txBody>
      </p:sp>
      <p:grpSp>
        <p:nvGrpSpPr>
          <p:cNvPr id="7" name="Group 6"/>
          <p:cNvGrpSpPr/>
          <p:nvPr/>
        </p:nvGrpSpPr>
        <p:grpSpPr>
          <a:xfrm>
            <a:off x="2606163" y="2853180"/>
            <a:ext cx="1392620" cy="1409584"/>
            <a:chOff x="4068894" y="138202"/>
            <a:chExt cx="5520263" cy="5587507"/>
          </a:xfrm>
        </p:grpSpPr>
        <p:cxnSp>
          <p:nvCxnSpPr>
            <p:cNvPr id="8" name="Straight Connector 7"/>
            <p:cNvCxnSpPr>
              <a:stCxn id="31" idx="4"/>
              <a:endCxn id="32" idx="0"/>
            </p:cNvCxnSpPr>
            <p:nvPr/>
          </p:nvCxnSpPr>
          <p:spPr>
            <a:xfrm>
              <a:off x="5657842" y="2374319"/>
              <a:ext cx="1014539" cy="0"/>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863564" y="2374315"/>
              <a:ext cx="1014539" cy="0"/>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a:stCxn id="38" idx="3"/>
              <a:endCxn id="31" idx="7"/>
            </p:cNvCxnSpPr>
            <p:nvPr/>
          </p:nvCxnSpPr>
          <p:spPr>
            <a:xfrm>
              <a:off x="4982008" y="1440618"/>
              <a:ext cx="486019" cy="855077"/>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33" idx="5"/>
              <a:endCxn id="39" idx="2"/>
            </p:cNvCxnSpPr>
            <p:nvPr/>
          </p:nvCxnSpPr>
          <p:spPr>
            <a:xfrm flipV="1">
              <a:off x="8099117" y="1417584"/>
              <a:ext cx="481082" cy="878111"/>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35" idx="4"/>
              <a:endCxn id="34" idx="0"/>
            </p:cNvCxnSpPr>
            <p:nvPr/>
          </p:nvCxnSpPr>
          <p:spPr>
            <a:xfrm flipV="1">
              <a:off x="4982008" y="3285493"/>
              <a:ext cx="1690373" cy="3575"/>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40" idx="3"/>
              <a:endCxn id="35" idx="7"/>
            </p:cNvCxnSpPr>
            <p:nvPr/>
          </p:nvCxnSpPr>
          <p:spPr>
            <a:xfrm>
              <a:off x="4221738" y="2218372"/>
              <a:ext cx="570455" cy="992072"/>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34" idx="4"/>
              <a:endCxn id="36" idx="0"/>
            </p:cNvCxnSpPr>
            <p:nvPr/>
          </p:nvCxnSpPr>
          <p:spPr>
            <a:xfrm flipV="1">
              <a:off x="6894763" y="3285492"/>
              <a:ext cx="1763489" cy="1"/>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36" idx="5"/>
              <a:endCxn id="41" idx="2"/>
            </p:cNvCxnSpPr>
            <p:nvPr/>
          </p:nvCxnSpPr>
          <p:spPr>
            <a:xfrm flipV="1">
              <a:off x="8848067" y="2221092"/>
              <a:ext cx="586454" cy="985776"/>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34" idx="6"/>
              <a:endCxn id="32" idx="2"/>
            </p:cNvCxnSpPr>
            <p:nvPr/>
          </p:nvCxnSpPr>
          <p:spPr>
            <a:xfrm flipV="1">
              <a:off x="6783573" y="2485511"/>
              <a:ext cx="0" cy="688792"/>
            </a:xfrm>
            <a:prstGeom prst="line">
              <a:avLst/>
            </a:prstGeom>
            <a:ln w="127000">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32" idx="6"/>
              <a:endCxn id="37" idx="2"/>
            </p:cNvCxnSpPr>
            <p:nvPr/>
          </p:nvCxnSpPr>
          <p:spPr>
            <a:xfrm flipH="1" flipV="1">
              <a:off x="6783572" y="1598273"/>
              <a:ext cx="1" cy="664856"/>
            </a:xfrm>
            <a:prstGeom prst="line">
              <a:avLst/>
            </a:prstGeom>
            <a:ln w="1270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29" idx="3"/>
              <a:endCxn id="37" idx="7"/>
            </p:cNvCxnSpPr>
            <p:nvPr/>
          </p:nvCxnSpPr>
          <p:spPr>
            <a:xfrm>
              <a:off x="6055666" y="1046766"/>
              <a:ext cx="649282" cy="361692"/>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37" idx="5"/>
              <a:endCxn id="30" idx="1"/>
            </p:cNvCxnSpPr>
            <p:nvPr/>
          </p:nvCxnSpPr>
          <p:spPr>
            <a:xfrm flipV="1">
              <a:off x="6862195" y="1045723"/>
              <a:ext cx="715284" cy="362735"/>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29" idx="7"/>
            </p:cNvCxnSpPr>
            <p:nvPr/>
          </p:nvCxnSpPr>
          <p:spPr>
            <a:xfrm>
              <a:off x="5623647" y="341936"/>
              <a:ext cx="274772" cy="547582"/>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30" idx="5"/>
            </p:cNvCxnSpPr>
            <p:nvPr/>
          </p:nvCxnSpPr>
          <p:spPr>
            <a:xfrm flipV="1">
              <a:off x="7734727" y="329923"/>
              <a:ext cx="238461" cy="558552"/>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42" idx="6"/>
              <a:endCxn id="34" idx="2"/>
            </p:cNvCxnSpPr>
            <p:nvPr/>
          </p:nvCxnSpPr>
          <p:spPr>
            <a:xfrm flipV="1">
              <a:off x="6783572" y="3396684"/>
              <a:ext cx="0" cy="729233"/>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43" idx="5"/>
              <a:endCxn id="42" idx="0"/>
            </p:cNvCxnSpPr>
            <p:nvPr/>
          </p:nvCxnSpPr>
          <p:spPr>
            <a:xfrm flipV="1">
              <a:off x="5736466" y="4237108"/>
              <a:ext cx="935915" cy="472990"/>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42" idx="4"/>
              <a:endCxn id="44" idx="7"/>
            </p:cNvCxnSpPr>
            <p:nvPr/>
          </p:nvCxnSpPr>
          <p:spPr>
            <a:xfrm>
              <a:off x="6894763" y="4237108"/>
              <a:ext cx="888610" cy="472989"/>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45" idx="5"/>
              <a:endCxn id="43" idx="1"/>
            </p:cNvCxnSpPr>
            <p:nvPr/>
          </p:nvCxnSpPr>
          <p:spPr>
            <a:xfrm flipV="1">
              <a:off x="5133280" y="4867346"/>
              <a:ext cx="445938" cy="668548"/>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46" idx="7"/>
              <a:endCxn id="44" idx="3"/>
            </p:cNvCxnSpPr>
            <p:nvPr/>
          </p:nvCxnSpPr>
          <p:spPr>
            <a:xfrm flipH="1" flipV="1">
              <a:off x="7940621" y="4867345"/>
              <a:ext cx="448630" cy="661739"/>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7" name="Oval 26"/>
            <p:cNvSpPr>
              <a:spLocks noChangeAspect="1"/>
            </p:cNvSpPr>
            <p:nvPr/>
          </p:nvSpPr>
          <p:spPr>
            <a:xfrm rot="16500000">
              <a:off x="5477293" y="138202"/>
              <a:ext cx="222382" cy="222382"/>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28" name="Oval 27"/>
            <p:cNvSpPr>
              <a:spLocks noChangeAspect="1"/>
            </p:cNvSpPr>
            <p:nvPr/>
          </p:nvSpPr>
          <p:spPr>
            <a:xfrm rot="5100000" flipH="1">
              <a:off x="7887371" y="138202"/>
              <a:ext cx="222382" cy="222382"/>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29" name="Oval 28"/>
            <p:cNvSpPr>
              <a:spLocks noChangeAspect="1"/>
            </p:cNvSpPr>
            <p:nvPr/>
          </p:nvSpPr>
          <p:spPr>
            <a:xfrm rot="16200000">
              <a:off x="5865851" y="856951"/>
              <a:ext cx="222382" cy="222382"/>
            </a:xfrm>
            <a:prstGeom prst="ellipse">
              <a:avLst/>
            </a:prstGeom>
            <a:solidFill>
              <a:srgbClr val="558ED5"/>
            </a:solidFill>
            <a:ln w="101600">
              <a:solidFill>
                <a:schemeClr val="tx2">
                  <a:lumMod val="75000"/>
                </a:schemeClr>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30" name="Oval 29"/>
            <p:cNvSpPr>
              <a:spLocks noChangeAspect="1"/>
            </p:cNvSpPr>
            <p:nvPr/>
          </p:nvSpPr>
          <p:spPr>
            <a:xfrm rot="16200000">
              <a:off x="7544912" y="855908"/>
              <a:ext cx="222382" cy="222382"/>
            </a:xfrm>
            <a:prstGeom prst="ellipse">
              <a:avLst/>
            </a:prstGeom>
            <a:solidFill>
              <a:srgbClr val="558ED5"/>
            </a:solidFill>
            <a:ln w="101600">
              <a:solidFill>
                <a:schemeClr val="tx2">
                  <a:lumMod val="75000"/>
                </a:schemeClr>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31" name="Oval 30"/>
            <p:cNvSpPr>
              <a:spLocks noChangeAspect="1"/>
            </p:cNvSpPr>
            <p:nvPr/>
          </p:nvSpPr>
          <p:spPr>
            <a:xfrm rot="16200000">
              <a:off x="5435460" y="2263128"/>
              <a:ext cx="222382" cy="222382"/>
            </a:xfrm>
            <a:prstGeom prst="ellipse">
              <a:avLst/>
            </a:prstGeom>
            <a:solidFill>
              <a:srgbClr val="558ED5"/>
            </a:solidFill>
            <a:ln w="101600">
              <a:solidFill>
                <a:schemeClr val="tx2">
                  <a:lumMod val="75000"/>
                </a:schemeClr>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32" name="Oval 31"/>
            <p:cNvSpPr>
              <a:spLocks noChangeAspect="1"/>
            </p:cNvSpPr>
            <p:nvPr/>
          </p:nvSpPr>
          <p:spPr>
            <a:xfrm rot="16200000">
              <a:off x="6672381" y="2263128"/>
              <a:ext cx="222382" cy="222382"/>
            </a:xfrm>
            <a:prstGeom prst="ellipse">
              <a:avLst/>
            </a:prstGeom>
            <a:solidFill>
              <a:schemeClr val="accent6">
                <a:lumMod val="60000"/>
                <a:lumOff val="40000"/>
              </a:schemeClr>
            </a:solidFill>
            <a:ln w="101600">
              <a:solidFill>
                <a:srgbClr val="FF66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33" name="Oval 32"/>
            <p:cNvSpPr>
              <a:spLocks noChangeAspect="1"/>
            </p:cNvSpPr>
            <p:nvPr/>
          </p:nvSpPr>
          <p:spPr>
            <a:xfrm rot="16200000">
              <a:off x="7909302" y="2263128"/>
              <a:ext cx="222382" cy="222382"/>
            </a:xfrm>
            <a:prstGeom prst="ellipse">
              <a:avLst/>
            </a:prstGeom>
            <a:solidFill>
              <a:srgbClr val="558ED5"/>
            </a:solidFill>
            <a:ln w="101600">
              <a:solidFill>
                <a:schemeClr val="tx2">
                  <a:lumMod val="75000"/>
                </a:schemeClr>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34" name="Oval 33"/>
            <p:cNvSpPr>
              <a:spLocks noChangeAspect="1"/>
            </p:cNvSpPr>
            <p:nvPr/>
          </p:nvSpPr>
          <p:spPr>
            <a:xfrm rot="16200000">
              <a:off x="6672381" y="3174302"/>
              <a:ext cx="222382" cy="222382"/>
            </a:xfrm>
            <a:prstGeom prst="ellipse">
              <a:avLst/>
            </a:prstGeom>
            <a:solidFill>
              <a:schemeClr val="accent6">
                <a:lumMod val="60000"/>
                <a:lumOff val="40000"/>
              </a:schemeClr>
            </a:solidFill>
            <a:ln w="101600">
              <a:solidFill>
                <a:srgbClr val="FF66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35" name="Oval 34"/>
            <p:cNvSpPr>
              <a:spLocks noChangeAspect="1"/>
            </p:cNvSpPr>
            <p:nvPr/>
          </p:nvSpPr>
          <p:spPr>
            <a:xfrm rot="16200000">
              <a:off x="4759626" y="3177877"/>
              <a:ext cx="222382" cy="222382"/>
            </a:xfrm>
            <a:prstGeom prst="ellipse">
              <a:avLst/>
            </a:prstGeom>
            <a:solidFill>
              <a:srgbClr val="558ED5"/>
            </a:solidFill>
            <a:ln w="101600">
              <a:solidFill>
                <a:schemeClr val="tx2">
                  <a:lumMod val="75000"/>
                </a:schemeClr>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36" name="Oval 35"/>
            <p:cNvSpPr>
              <a:spLocks noChangeAspect="1"/>
            </p:cNvSpPr>
            <p:nvPr/>
          </p:nvSpPr>
          <p:spPr>
            <a:xfrm rot="16200000">
              <a:off x="8658252" y="3174301"/>
              <a:ext cx="222382" cy="222382"/>
            </a:xfrm>
            <a:prstGeom prst="ellipse">
              <a:avLst/>
            </a:prstGeom>
            <a:solidFill>
              <a:srgbClr val="558ED5"/>
            </a:solidFill>
            <a:ln w="101600">
              <a:solidFill>
                <a:schemeClr val="tx2">
                  <a:lumMod val="75000"/>
                </a:schemeClr>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37" name="Oval 36"/>
            <p:cNvSpPr>
              <a:spLocks noChangeAspect="1"/>
            </p:cNvSpPr>
            <p:nvPr/>
          </p:nvSpPr>
          <p:spPr>
            <a:xfrm rot="16200000">
              <a:off x="6672380" y="1375890"/>
              <a:ext cx="222382" cy="222382"/>
            </a:xfrm>
            <a:prstGeom prst="ellipse">
              <a:avLst/>
            </a:prstGeom>
            <a:solidFill>
              <a:schemeClr val="accent6">
                <a:lumMod val="60000"/>
                <a:lumOff val="40000"/>
              </a:schemeClr>
            </a:solidFill>
            <a:ln w="101600">
              <a:solidFill>
                <a:srgbClr val="FF66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38" name="Oval 37"/>
            <p:cNvSpPr>
              <a:spLocks noChangeAspect="1"/>
            </p:cNvSpPr>
            <p:nvPr/>
          </p:nvSpPr>
          <p:spPr>
            <a:xfrm rot="17580000">
              <a:off x="4829164" y="1226332"/>
              <a:ext cx="222382" cy="222382"/>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39" name="Oval 38"/>
            <p:cNvSpPr>
              <a:spLocks noChangeAspect="1"/>
            </p:cNvSpPr>
            <p:nvPr/>
          </p:nvSpPr>
          <p:spPr>
            <a:xfrm rot="17580000">
              <a:off x="8512454" y="1204043"/>
              <a:ext cx="222382" cy="222382"/>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40" name="Oval 39"/>
            <p:cNvSpPr>
              <a:spLocks noChangeAspect="1"/>
            </p:cNvSpPr>
            <p:nvPr/>
          </p:nvSpPr>
          <p:spPr>
            <a:xfrm rot="17580000">
              <a:off x="4068894" y="2004086"/>
              <a:ext cx="222382" cy="222382"/>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41" name="Oval 40"/>
            <p:cNvSpPr>
              <a:spLocks noChangeAspect="1"/>
            </p:cNvSpPr>
            <p:nvPr/>
          </p:nvSpPr>
          <p:spPr>
            <a:xfrm rot="17580000">
              <a:off x="9366775" y="2007549"/>
              <a:ext cx="222382" cy="222382"/>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42" name="Oval 41"/>
            <p:cNvSpPr>
              <a:spLocks noChangeAspect="1"/>
            </p:cNvSpPr>
            <p:nvPr/>
          </p:nvSpPr>
          <p:spPr>
            <a:xfrm rot="16200000">
              <a:off x="6672381" y="4125917"/>
              <a:ext cx="222382" cy="222382"/>
            </a:xfrm>
            <a:prstGeom prst="ellipse">
              <a:avLst/>
            </a:prstGeom>
            <a:solidFill>
              <a:schemeClr val="accent6">
                <a:lumMod val="60000"/>
                <a:lumOff val="40000"/>
              </a:schemeClr>
            </a:solidFill>
            <a:ln w="101600">
              <a:solidFill>
                <a:srgbClr val="FF66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43" name="Oval 42"/>
            <p:cNvSpPr>
              <a:spLocks noChangeAspect="1"/>
            </p:cNvSpPr>
            <p:nvPr/>
          </p:nvSpPr>
          <p:spPr>
            <a:xfrm rot="16200000">
              <a:off x="5546651" y="4677531"/>
              <a:ext cx="222382" cy="222382"/>
            </a:xfrm>
            <a:prstGeom prst="ellipse">
              <a:avLst/>
            </a:prstGeom>
            <a:solidFill>
              <a:srgbClr val="558ED5"/>
            </a:solidFill>
            <a:ln w="101600">
              <a:solidFill>
                <a:schemeClr val="tx2">
                  <a:lumMod val="75000"/>
                </a:schemeClr>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44" name="Oval 43"/>
            <p:cNvSpPr>
              <a:spLocks noChangeAspect="1"/>
            </p:cNvSpPr>
            <p:nvPr/>
          </p:nvSpPr>
          <p:spPr>
            <a:xfrm rot="16200000">
              <a:off x="7750806" y="4677530"/>
              <a:ext cx="222382" cy="222382"/>
            </a:xfrm>
            <a:prstGeom prst="ellipse">
              <a:avLst/>
            </a:prstGeom>
            <a:solidFill>
              <a:srgbClr val="558ED5"/>
            </a:solidFill>
            <a:ln w="101600">
              <a:solidFill>
                <a:schemeClr val="tx2">
                  <a:lumMod val="75000"/>
                </a:schemeClr>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45" name="Oval 44"/>
            <p:cNvSpPr>
              <a:spLocks noChangeAspect="1"/>
            </p:cNvSpPr>
            <p:nvPr/>
          </p:nvSpPr>
          <p:spPr>
            <a:xfrm rot="16200000">
              <a:off x="4943465" y="5503327"/>
              <a:ext cx="222382" cy="222382"/>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46" name="Oval 45"/>
            <p:cNvSpPr>
              <a:spLocks noChangeAspect="1"/>
            </p:cNvSpPr>
            <p:nvPr/>
          </p:nvSpPr>
          <p:spPr>
            <a:xfrm rot="16200000">
              <a:off x="8356684" y="5496516"/>
              <a:ext cx="222382" cy="222382"/>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grpSp>
      <p:grpSp>
        <p:nvGrpSpPr>
          <p:cNvPr id="134" name="Group 133"/>
          <p:cNvGrpSpPr/>
          <p:nvPr/>
        </p:nvGrpSpPr>
        <p:grpSpPr>
          <a:xfrm>
            <a:off x="4495869" y="2851197"/>
            <a:ext cx="1318953" cy="1337886"/>
            <a:chOff x="12090632" y="724231"/>
            <a:chExt cx="5981437" cy="6067299"/>
          </a:xfrm>
        </p:grpSpPr>
        <p:cxnSp>
          <p:nvCxnSpPr>
            <p:cNvPr id="135" name="Straight Connector 134"/>
            <p:cNvCxnSpPr>
              <a:stCxn id="154" idx="4"/>
              <a:endCxn id="146" idx="0"/>
            </p:cNvCxnSpPr>
            <p:nvPr/>
          </p:nvCxnSpPr>
          <p:spPr>
            <a:xfrm>
              <a:off x="13174827" y="2433481"/>
              <a:ext cx="1727863" cy="606622"/>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a:endCxn id="155" idx="1"/>
            </p:cNvCxnSpPr>
            <p:nvPr/>
          </p:nvCxnSpPr>
          <p:spPr>
            <a:xfrm flipV="1">
              <a:off x="15146510" y="2441768"/>
              <a:ext cx="1751016" cy="598334"/>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a:stCxn id="153" idx="4"/>
              <a:endCxn id="147" idx="0"/>
            </p:cNvCxnSpPr>
            <p:nvPr/>
          </p:nvCxnSpPr>
          <p:spPr>
            <a:xfrm>
              <a:off x="12362968" y="3709692"/>
              <a:ext cx="2539722" cy="492453"/>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a:stCxn id="147" idx="4"/>
              <a:endCxn id="152" idx="1"/>
            </p:cNvCxnSpPr>
            <p:nvPr/>
          </p:nvCxnSpPr>
          <p:spPr>
            <a:xfrm flipV="1">
              <a:off x="15186299" y="3743885"/>
              <a:ext cx="2612487" cy="458260"/>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a:stCxn id="147" idx="6"/>
              <a:endCxn id="146" idx="2"/>
            </p:cNvCxnSpPr>
            <p:nvPr/>
          </p:nvCxnSpPr>
          <p:spPr>
            <a:xfrm flipV="1">
              <a:off x="15044495" y="3181908"/>
              <a:ext cx="0" cy="878433"/>
            </a:xfrm>
            <a:prstGeom prst="line">
              <a:avLst/>
            </a:prstGeom>
            <a:ln w="1270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a:stCxn id="146" idx="6"/>
              <a:endCxn id="148" idx="2"/>
            </p:cNvCxnSpPr>
            <p:nvPr/>
          </p:nvCxnSpPr>
          <p:spPr>
            <a:xfrm flipH="1" flipV="1">
              <a:off x="15044494" y="2050396"/>
              <a:ext cx="1" cy="847903"/>
            </a:xfrm>
            <a:prstGeom prst="line">
              <a:avLst/>
            </a:prstGeom>
            <a:ln w="1270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a:stCxn id="156" idx="3"/>
              <a:endCxn id="148" idx="7"/>
            </p:cNvCxnSpPr>
            <p:nvPr/>
          </p:nvCxnSpPr>
          <p:spPr>
            <a:xfrm>
              <a:off x="13853165" y="974664"/>
              <a:ext cx="1091058" cy="833657"/>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a:stCxn id="148" idx="5"/>
              <a:endCxn id="157" idx="3"/>
            </p:cNvCxnSpPr>
            <p:nvPr/>
          </p:nvCxnSpPr>
          <p:spPr>
            <a:xfrm flipV="1">
              <a:off x="15144764" y="974674"/>
              <a:ext cx="1149835" cy="833647"/>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a:stCxn id="149" idx="6"/>
              <a:endCxn id="147" idx="2"/>
            </p:cNvCxnSpPr>
            <p:nvPr/>
          </p:nvCxnSpPr>
          <p:spPr>
            <a:xfrm flipV="1">
              <a:off x="15044495" y="4343949"/>
              <a:ext cx="0" cy="930007"/>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51" idx="5"/>
              <a:endCxn id="149" idx="0"/>
            </p:cNvCxnSpPr>
            <p:nvPr/>
          </p:nvCxnSpPr>
          <p:spPr>
            <a:xfrm flipV="1">
              <a:off x="13324468" y="5415759"/>
              <a:ext cx="1578223" cy="1133695"/>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9" idx="4"/>
              <a:endCxn id="150" idx="7"/>
            </p:cNvCxnSpPr>
            <p:nvPr/>
          </p:nvCxnSpPr>
          <p:spPr>
            <a:xfrm>
              <a:off x="15186299" y="5415760"/>
              <a:ext cx="1517797" cy="1125450"/>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46" name="Oval 145"/>
            <p:cNvSpPr>
              <a:spLocks noChangeAspect="1"/>
            </p:cNvSpPr>
            <p:nvPr/>
          </p:nvSpPr>
          <p:spPr>
            <a:xfrm rot="16200000">
              <a:off x="14902690" y="2898299"/>
              <a:ext cx="283609" cy="283609"/>
            </a:xfrm>
            <a:prstGeom prst="ellipse">
              <a:avLst/>
            </a:prstGeom>
            <a:solidFill>
              <a:schemeClr val="accent6">
                <a:lumMod val="60000"/>
                <a:lumOff val="40000"/>
              </a:schemeClr>
            </a:solidFill>
            <a:ln w="101600">
              <a:solidFill>
                <a:srgbClr val="FF66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47" name="Oval 146"/>
            <p:cNvSpPr>
              <a:spLocks noChangeAspect="1"/>
            </p:cNvSpPr>
            <p:nvPr/>
          </p:nvSpPr>
          <p:spPr>
            <a:xfrm rot="16200000">
              <a:off x="14902690" y="4060341"/>
              <a:ext cx="283609" cy="283609"/>
            </a:xfrm>
            <a:prstGeom prst="ellipse">
              <a:avLst/>
            </a:prstGeom>
            <a:solidFill>
              <a:schemeClr val="accent6">
                <a:lumMod val="60000"/>
                <a:lumOff val="40000"/>
              </a:schemeClr>
            </a:solidFill>
            <a:ln w="101600">
              <a:solidFill>
                <a:srgbClr val="FF66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48" name="Oval 147"/>
            <p:cNvSpPr>
              <a:spLocks noChangeAspect="1"/>
            </p:cNvSpPr>
            <p:nvPr/>
          </p:nvSpPr>
          <p:spPr>
            <a:xfrm rot="16200000">
              <a:off x="14902689" y="1766787"/>
              <a:ext cx="283609" cy="283609"/>
            </a:xfrm>
            <a:prstGeom prst="ellipse">
              <a:avLst/>
            </a:prstGeom>
            <a:solidFill>
              <a:srgbClr val="C3D69B"/>
            </a:solidFill>
            <a:ln w="101600">
              <a:solidFill>
                <a:srgbClr val="008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49" name="Oval 148"/>
            <p:cNvSpPr>
              <a:spLocks noChangeAspect="1"/>
            </p:cNvSpPr>
            <p:nvPr/>
          </p:nvSpPr>
          <p:spPr>
            <a:xfrm rot="16200000">
              <a:off x="14902690" y="5273956"/>
              <a:ext cx="283609" cy="283609"/>
            </a:xfrm>
            <a:prstGeom prst="ellipse">
              <a:avLst/>
            </a:prstGeom>
            <a:solidFill>
              <a:srgbClr val="C3D69B"/>
            </a:solidFill>
            <a:ln w="101600">
              <a:solidFill>
                <a:srgbClr val="008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50" name="Oval 149"/>
            <p:cNvSpPr>
              <a:spLocks noChangeAspect="1"/>
            </p:cNvSpPr>
            <p:nvPr/>
          </p:nvSpPr>
          <p:spPr>
            <a:xfrm rot="16200000">
              <a:off x="16662564" y="6499676"/>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51" name="Oval 150"/>
            <p:cNvSpPr>
              <a:spLocks noChangeAspect="1"/>
            </p:cNvSpPr>
            <p:nvPr/>
          </p:nvSpPr>
          <p:spPr>
            <a:xfrm rot="16200000">
              <a:off x="13082394" y="6507921"/>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52" name="Oval 151"/>
            <p:cNvSpPr>
              <a:spLocks noChangeAspect="1"/>
            </p:cNvSpPr>
            <p:nvPr/>
          </p:nvSpPr>
          <p:spPr>
            <a:xfrm rot="17580000">
              <a:off x="17788460" y="3548960"/>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53" name="Oval 152"/>
            <p:cNvSpPr>
              <a:spLocks noChangeAspect="1"/>
            </p:cNvSpPr>
            <p:nvPr/>
          </p:nvSpPr>
          <p:spPr>
            <a:xfrm rot="17580000">
              <a:off x="12090632" y="3512481"/>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54" name="Oval 153"/>
            <p:cNvSpPr>
              <a:spLocks noChangeAspect="1"/>
            </p:cNvSpPr>
            <p:nvPr/>
          </p:nvSpPr>
          <p:spPr>
            <a:xfrm rot="17580000">
              <a:off x="12902491" y="2236270"/>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55" name="Oval 154"/>
            <p:cNvSpPr>
              <a:spLocks noChangeAspect="1"/>
            </p:cNvSpPr>
            <p:nvPr/>
          </p:nvSpPr>
          <p:spPr>
            <a:xfrm rot="17580000">
              <a:off x="16887200" y="2246843"/>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56" name="Oval 155"/>
            <p:cNvSpPr>
              <a:spLocks noChangeAspect="1"/>
            </p:cNvSpPr>
            <p:nvPr/>
          </p:nvSpPr>
          <p:spPr>
            <a:xfrm rot="16500000">
              <a:off x="13620211" y="724231"/>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57" name="Oval 156"/>
            <p:cNvSpPr>
              <a:spLocks noChangeAspect="1"/>
            </p:cNvSpPr>
            <p:nvPr/>
          </p:nvSpPr>
          <p:spPr>
            <a:xfrm rot="5100000" flipH="1">
              <a:off x="16243944" y="724241"/>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grpSp>
      <p:sp>
        <p:nvSpPr>
          <p:cNvPr id="166" name="Rounded Rectangle 165"/>
          <p:cNvSpPr/>
          <p:nvPr/>
        </p:nvSpPr>
        <p:spPr>
          <a:xfrm>
            <a:off x="4757208" y="2764024"/>
            <a:ext cx="786608" cy="452718"/>
          </a:xfrm>
          <a:prstGeom prst="round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ed Rectangle 166"/>
          <p:cNvSpPr/>
          <p:nvPr/>
        </p:nvSpPr>
        <p:spPr>
          <a:xfrm>
            <a:off x="4638897" y="3806917"/>
            <a:ext cx="1016644" cy="478608"/>
          </a:xfrm>
          <a:prstGeom prst="round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p:cNvGrpSpPr/>
          <p:nvPr/>
        </p:nvGrpSpPr>
        <p:grpSpPr>
          <a:xfrm>
            <a:off x="6379716" y="2903206"/>
            <a:ext cx="1479955" cy="1239864"/>
            <a:chOff x="17884907" y="383699"/>
            <a:chExt cx="5981437" cy="5011076"/>
          </a:xfrm>
        </p:grpSpPr>
        <p:cxnSp>
          <p:nvCxnSpPr>
            <p:cNvPr id="171" name="Straight Connector 170"/>
            <p:cNvCxnSpPr>
              <a:stCxn id="182" idx="4"/>
              <a:endCxn id="178" idx="0"/>
            </p:cNvCxnSpPr>
            <p:nvPr/>
          </p:nvCxnSpPr>
          <p:spPr>
            <a:xfrm>
              <a:off x="18969102" y="1607981"/>
              <a:ext cx="1727863" cy="606622"/>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endCxn id="183" idx="1"/>
            </p:cNvCxnSpPr>
            <p:nvPr/>
          </p:nvCxnSpPr>
          <p:spPr>
            <a:xfrm flipV="1">
              <a:off x="20940785" y="1616268"/>
              <a:ext cx="1751016" cy="598334"/>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1" idx="4"/>
              <a:endCxn id="179" idx="0"/>
            </p:cNvCxnSpPr>
            <p:nvPr/>
          </p:nvCxnSpPr>
          <p:spPr>
            <a:xfrm>
              <a:off x="18157243" y="2884192"/>
              <a:ext cx="2539722" cy="492453"/>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a:stCxn id="179" idx="4"/>
              <a:endCxn id="180" idx="1"/>
            </p:cNvCxnSpPr>
            <p:nvPr/>
          </p:nvCxnSpPr>
          <p:spPr>
            <a:xfrm flipV="1">
              <a:off x="20980574" y="2918385"/>
              <a:ext cx="2612487" cy="458260"/>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a:stCxn id="179" idx="6"/>
              <a:endCxn id="178" idx="2"/>
            </p:cNvCxnSpPr>
            <p:nvPr/>
          </p:nvCxnSpPr>
          <p:spPr>
            <a:xfrm flipV="1">
              <a:off x="20838770" y="2356408"/>
              <a:ext cx="0" cy="878433"/>
            </a:xfrm>
            <a:prstGeom prst="line">
              <a:avLst/>
            </a:prstGeom>
            <a:ln w="1270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a:stCxn id="178" idx="6"/>
              <a:endCxn id="184" idx="2"/>
            </p:cNvCxnSpPr>
            <p:nvPr/>
          </p:nvCxnSpPr>
          <p:spPr>
            <a:xfrm flipV="1">
              <a:off x="20838770" y="667308"/>
              <a:ext cx="12700" cy="1405491"/>
            </a:xfrm>
            <a:prstGeom prst="line">
              <a:avLst/>
            </a:prstGeom>
            <a:ln w="1270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a:stCxn id="185" idx="6"/>
              <a:endCxn id="179" idx="2"/>
            </p:cNvCxnSpPr>
            <p:nvPr/>
          </p:nvCxnSpPr>
          <p:spPr>
            <a:xfrm flipV="1">
              <a:off x="20838770" y="3518450"/>
              <a:ext cx="0" cy="1592716"/>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78" name="Oval 177"/>
            <p:cNvSpPr>
              <a:spLocks noChangeAspect="1"/>
            </p:cNvSpPr>
            <p:nvPr/>
          </p:nvSpPr>
          <p:spPr>
            <a:xfrm rot="16200000">
              <a:off x="20696965" y="2072799"/>
              <a:ext cx="283609" cy="283609"/>
            </a:xfrm>
            <a:prstGeom prst="ellipse">
              <a:avLst/>
            </a:prstGeom>
            <a:solidFill>
              <a:srgbClr val="C3D69B"/>
            </a:solidFill>
            <a:ln w="101600">
              <a:solidFill>
                <a:srgbClr val="008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79" name="Oval 178"/>
            <p:cNvSpPr>
              <a:spLocks noChangeAspect="1"/>
            </p:cNvSpPr>
            <p:nvPr/>
          </p:nvSpPr>
          <p:spPr>
            <a:xfrm rot="16200000">
              <a:off x="20696965" y="3234841"/>
              <a:ext cx="283609" cy="283609"/>
            </a:xfrm>
            <a:prstGeom prst="ellipse">
              <a:avLst/>
            </a:prstGeom>
            <a:solidFill>
              <a:srgbClr val="C3D69B"/>
            </a:solidFill>
            <a:ln w="101600">
              <a:solidFill>
                <a:srgbClr val="008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80" name="Oval 179"/>
            <p:cNvSpPr>
              <a:spLocks noChangeAspect="1"/>
            </p:cNvSpPr>
            <p:nvPr/>
          </p:nvSpPr>
          <p:spPr>
            <a:xfrm rot="17580000">
              <a:off x="23582735" y="2723460"/>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81" name="Oval 180"/>
            <p:cNvSpPr>
              <a:spLocks noChangeAspect="1"/>
            </p:cNvSpPr>
            <p:nvPr/>
          </p:nvSpPr>
          <p:spPr>
            <a:xfrm rot="17580000">
              <a:off x="17884907" y="2686981"/>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82" name="Oval 181"/>
            <p:cNvSpPr>
              <a:spLocks noChangeAspect="1"/>
            </p:cNvSpPr>
            <p:nvPr/>
          </p:nvSpPr>
          <p:spPr>
            <a:xfrm rot="17580000">
              <a:off x="18696766" y="1410770"/>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83" name="Oval 182"/>
            <p:cNvSpPr>
              <a:spLocks noChangeAspect="1"/>
            </p:cNvSpPr>
            <p:nvPr/>
          </p:nvSpPr>
          <p:spPr>
            <a:xfrm rot="17580000">
              <a:off x="22681475" y="1421343"/>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84" name="Oval 183"/>
            <p:cNvSpPr>
              <a:spLocks noChangeAspect="1"/>
            </p:cNvSpPr>
            <p:nvPr/>
          </p:nvSpPr>
          <p:spPr>
            <a:xfrm rot="16200000">
              <a:off x="20709665" y="383699"/>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85" name="Oval 184"/>
            <p:cNvSpPr>
              <a:spLocks noChangeAspect="1"/>
            </p:cNvSpPr>
            <p:nvPr/>
          </p:nvSpPr>
          <p:spPr>
            <a:xfrm rot="16200000">
              <a:off x="20696965" y="5111166"/>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grpSp>
      <p:sp>
        <p:nvSpPr>
          <p:cNvPr id="194" name="Rounded Rectangle 193"/>
          <p:cNvSpPr/>
          <p:nvPr/>
        </p:nvSpPr>
        <p:spPr>
          <a:xfrm>
            <a:off x="7039481" y="2863746"/>
            <a:ext cx="148471" cy="136255"/>
          </a:xfrm>
          <a:prstGeom prst="round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ounded Rectangle 194"/>
          <p:cNvSpPr/>
          <p:nvPr/>
        </p:nvSpPr>
        <p:spPr>
          <a:xfrm>
            <a:off x="7035559" y="4052868"/>
            <a:ext cx="148471" cy="136255"/>
          </a:xfrm>
          <a:prstGeom prst="round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ounded Rectangle 168"/>
          <p:cNvSpPr/>
          <p:nvPr/>
        </p:nvSpPr>
        <p:spPr>
          <a:xfrm>
            <a:off x="6525621" y="2833587"/>
            <a:ext cx="1217950" cy="580463"/>
          </a:xfrm>
          <a:prstGeom prst="round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167"/>
          <p:cNvSpPr/>
          <p:nvPr/>
        </p:nvSpPr>
        <p:spPr>
          <a:xfrm>
            <a:off x="6309920" y="3431427"/>
            <a:ext cx="1601310" cy="805872"/>
          </a:xfrm>
          <a:prstGeom prst="round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6" name="Group 195"/>
          <p:cNvGrpSpPr/>
          <p:nvPr/>
        </p:nvGrpSpPr>
        <p:grpSpPr>
          <a:xfrm>
            <a:off x="8442393" y="3082387"/>
            <a:ext cx="70607" cy="867245"/>
            <a:chOff x="20721776" y="6365392"/>
            <a:chExt cx="296309" cy="3639476"/>
          </a:xfrm>
        </p:grpSpPr>
        <p:cxnSp>
          <p:nvCxnSpPr>
            <p:cNvPr id="197" name="Straight Connector 196"/>
            <p:cNvCxnSpPr>
              <a:stCxn id="199" idx="6"/>
              <a:endCxn id="198" idx="2"/>
            </p:cNvCxnSpPr>
            <p:nvPr/>
          </p:nvCxnSpPr>
          <p:spPr>
            <a:xfrm flipV="1">
              <a:off x="20863581" y="6649001"/>
              <a:ext cx="12700" cy="3072258"/>
            </a:xfrm>
            <a:prstGeom prst="line">
              <a:avLst/>
            </a:prstGeom>
            <a:ln w="1270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98" name="Oval 197"/>
            <p:cNvSpPr>
              <a:spLocks noChangeAspect="1"/>
            </p:cNvSpPr>
            <p:nvPr/>
          </p:nvSpPr>
          <p:spPr>
            <a:xfrm rot="16200000">
              <a:off x="20734476" y="6365392"/>
              <a:ext cx="283609" cy="283609"/>
            </a:xfrm>
            <a:prstGeom prst="ellipse">
              <a:avLst/>
            </a:prstGeom>
            <a:solidFill>
              <a:srgbClr val="BFBFBF"/>
            </a:solidFill>
            <a:ln w="101600">
              <a:solidFill>
                <a:schemeClr val="tx1"/>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99" name="Oval 198"/>
            <p:cNvSpPr>
              <a:spLocks noChangeAspect="1"/>
            </p:cNvSpPr>
            <p:nvPr/>
          </p:nvSpPr>
          <p:spPr>
            <a:xfrm rot="16200000">
              <a:off x="20721776" y="9721259"/>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grpSp>
      <p:sp>
        <p:nvSpPr>
          <p:cNvPr id="200" name="Rounded Rectangle 199"/>
          <p:cNvSpPr/>
          <p:nvPr/>
        </p:nvSpPr>
        <p:spPr>
          <a:xfrm>
            <a:off x="8407714" y="3058490"/>
            <a:ext cx="142989" cy="131225"/>
          </a:xfrm>
          <a:prstGeom prst="round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ounded Rectangle 200"/>
          <p:cNvSpPr/>
          <p:nvPr/>
        </p:nvSpPr>
        <p:spPr>
          <a:xfrm>
            <a:off x="8404688" y="3871237"/>
            <a:ext cx="142989" cy="131225"/>
          </a:xfrm>
          <a:prstGeom prst="round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 name="Picture 204" descr="Screen Shot 2015-10-21 at 11.53.42 PM.png"/>
          <p:cNvPicPr>
            <a:picLocks noChangeAspect="1"/>
          </p:cNvPicPr>
          <p:nvPr/>
        </p:nvPicPr>
        <p:blipFill rotWithShape="1">
          <a:blip r:embed="rId3">
            <a:extLst>
              <a:ext uri="{28A0092B-C50C-407E-A947-70E740481C1C}">
                <a14:useLocalDpi xmlns:a14="http://schemas.microsoft.com/office/drawing/2010/main" val="0"/>
              </a:ext>
            </a:extLst>
          </a:blip>
          <a:srcRect l="5213" t="4671" r="7753" b="9149"/>
          <a:stretch/>
        </p:blipFill>
        <p:spPr>
          <a:xfrm>
            <a:off x="2283609" y="872614"/>
            <a:ext cx="1438594" cy="1583305"/>
          </a:xfrm>
          <a:prstGeom prst="rect">
            <a:avLst/>
          </a:prstGeom>
        </p:spPr>
      </p:pic>
      <p:grpSp>
        <p:nvGrpSpPr>
          <p:cNvPr id="99" name="Group 98"/>
          <p:cNvGrpSpPr/>
          <p:nvPr/>
        </p:nvGrpSpPr>
        <p:grpSpPr>
          <a:xfrm>
            <a:off x="4211818" y="974939"/>
            <a:ext cx="1261696" cy="1311677"/>
            <a:chOff x="262000" y="639749"/>
            <a:chExt cx="2071931" cy="2162549"/>
          </a:xfrm>
        </p:grpSpPr>
        <p:grpSp>
          <p:nvGrpSpPr>
            <p:cNvPr id="100" name="Group 99"/>
            <p:cNvGrpSpPr/>
            <p:nvPr/>
          </p:nvGrpSpPr>
          <p:grpSpPr>
            <a:xfrm>
              <a:off x="262000" y="762584"/>
              <a:ext cx="945846" cy="2034365"/>
              <a:chOff x="262000" y="762584"/>
              <a:chExt cx="945846" cy="2034365"/>
            </a:xfrm>
          </p:grpSpPr>
          <p:cxnSp>
            <p:nvCxnSpPr>
              <p:cNvPr id="111" name="Straight Connector 110"/>
              <p:cNvCxnSpPr/>
              <p:nvPr/>
            </p:nvCxnSpPr>
            <p:spPr>
              <a:xfrm flipH="1" flipV="1">
                <a:off x="342258" y="1493300"/>
                <a:ext cx="106508" cy="583227"/>
              </a:xfrm>
              <a:prstGeom prst="line">
                <a:avLst/>
              </a:prstGeom>
              <a:ln w="101600"/>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812800" y="762584"/>
                <a:ext cx="395046" cy="215316"/>
              </a:xfrm>
              <a:prstGeom prst="line">
                <a:avLst/>
              </a:prstGeom>
              <a:ln w="101600"/>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347784" y="1021767"/>
                <a:ext cx="423121" cy="418217"/>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114" name="Oval 113"/>
              <p:cNvSpPr>
                <a:spLocks noChangeAspect="1"/>
              </p:cNvSpPr>
              <p:nvPr/>
            </p:nvSpPr>
            <p:spPr>
              <a:xfrm rot="20926214">
                <a:off x="731859" y="883705"/>
                <a:ext cx="187180" cy="187179"/>
              </a:xfrm>
              <a:prstGeom prst="ellipse">
                <a:avLst/>
              </a:prstGeom>
              <a:solidFill>
                <a:schemeClr val="accent1">
                  <a:lumMod val="60000"/>
                  <a:lumOff val="40000"/>
                </a:schemeClr>
              </a:solidFill>
              <a:ln w="1016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p>
            </p:txBody>
          </p:sp>
          <p:cxnSp>
            <p:nvCxnSpPr>
              <p:cNvPr id="115" name="Straight Connector 114"/>
              <p:cNvCxnSpPr/>
              <p:nvPr/>
            </p:nvCxnSpPr>
            <p:spPr>
              <a:xfrm>
                <a:off x="469900" y="2146300"/>
                <a:ext cx="241259" cy="484884"/>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118" name="Oval 117"/>
              <p:cNvSpPr>
                <a:spLocks noChangeAspect="1"/>
              </p:cNvSpPr>
              <p:nvPr/>
            </p:nvSpPr>
            <p:spPr>
              <a:xfrm rot="20926214">
                <a:off x="659966" y="2609770"/>
                <a:ext cx="187180" cy="187179"/>
              </a:xfrm>
              <a:prstGeom prst="ellipse">
                <a:avLst/>
              </a:prstGeom>
              <a:solidFill>
                <a:schemeClr val="accent1">
                  <a:lumMod val="60000"/>
                  <a:lumOff val="40000"/>
                </a:schemeClr>
              </a:solidFill>
              <a:ln w="1016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19" name="Oval 118"/>
              <p:cNvSpPr>
                <a:spLocks noChangeAspect="1"/>
              </p:cNvSpPr>
              <p:nvPr/>
            </p:nvSpPr>
            <p:spPr>
              <a:xfrm rot="20926214">
                <a:off x="262000" y="1361192"/>
                <a:ext cx="187180" cy="187179"/>
              </a:xfrm>
              <a:prstGeom prst="ellipse">
                <a:avLst/>
              </a:prstGeom>
              <a:solidFill>
                <a:schemeClr val="accent1">
                  <a:lumMod val="60000"/>
                  <a:lumOff val="40000"/>
                </a:schemeClr>
              </a:solidFill>
              <a:ln w="1016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20" name="Oval 119"/>
              <p:cNvSpPr>
                <a:spLocks noChangeAspect="1"/>
              </p:cNvSpPr>
              <p:nvPr/>
            </p:nvSpPr>
            <p:spPr>
              <a:xfrm rot="20926214">
                <a:off x="376226" y="2039598"/>
                <a:ext cx="187180" cy="187179"/>
              </a:xfrm>
              <a:prstGeom prst="ellipse">
                <a:avLst/>
              </a:prstGeom>
              <a:solidFill>
                <a:schemeClr val="accent1">
                  <a:lumMod val="60000"/>
                  <a:lumOff val="40000"/>
                </a:schemeClr>
              </a:solidFill>
              <a:ln w="1016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grpSp>
        <p:grpSp>
          <p:nvGrpSpPr>
            <p:cNvPr id="101" name="Group 100"/>
            <p:cNvGrpSpPr/>
            <p:nvPr/>
          </p:nvGrpSpPr>
          <p:grpSpPr>
            <a:xfrm flipH="1">
              <a:off x="1372092" y="759521"/>
              <a:ext cx="961839" cy="2042777"/>
              <a:chOff x="246007" y="762584"/>
              <a:chExt cx="961839" cy="2042777"/>
            </a:xfrm>
          </p:grpSpPr>
          <p:cxnSp>
            <p:nvCxnSpPr>
              <p:cNvPr id="103" name="Straight Connector 102"/>
              <p:cNvCxnSpPr/>
              <p:nvPr/>
            </p:nvCxnSpPr>
            <p:spPr>
              <a:xfrm flipH="1" flipV="1">
                <a:off x="342258" y="1493300"/>
                <a:ext cx="106508" cy="583227"/>
              </a:xfrm>
              <a:prstGeom prst="line">
                <a:avLst/>
              </a:prstGeom>
              <a:ln w="101600"/>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812800" y="762584"/>
                <a:ext cx="395046" cy="215316"/>
              </a:xfrm>
              <a:prstGeom prst="line">
                <a:avLst/>
              </a:prstGeom>
              <a:ln w="101600"/>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330200" y="1004183"/>
                <a:ext cx="423121" cy="418217"/>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106" name="Oval 105"/>
              <p:cNvSpPr>
                <a:spLocks noChangeAspect="1"/>
              </p:cNvSpPr>
              <p:nvPr/>
            </p:nvSpPr>
            <p:spPr>
              <a:xfrm rot="20926214">
                <a:off x="689491" y="909700"/>
                <a:ext cx="187180" cy="187179"/>
              </a:xfrm>
              <a:prstGeom prst="ellipse">
                <a:avLst/>
              </a:prstGeom>
              <a:solidFill>
                <a:schemeClr val="accent1">
                  <a:lumMod val="60000"/>
                  <a:lumOff val="40000"/>
                </a:schemeClr>
              </a:solidFill>
              <a:ln w="1016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p>
            </p:txBody>
          </p:sp>
          <p:cxnSp>
            <p:nvCxnSpPr>
              <p:cNvPr id="107" name="Straight Connector 106"/>
              <p:cNvCxnSpPr/>
              <p:nvPr/>
            </p:nvCxnSpPr>
            <p:spPr>
              <a:xfrm>
                <a:off x="461109" y="2146300"/>
                <a:ext cx="241259" cy="484884"/>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108" name="Oval 107"/>
              <p:cNvSpPr>
                <a:spLocks noChangeAspect="1"/>
              </p:cNvSpPr>
              <p:nvPr/>
            </p:nvSpPr>
            <p:spPr>
              <a:xfrm rot="20926214">
                <a:off x="643974" y="2618182"/>
                <a:ext cx="187180" cy="187179"/>
              </a:xfrm>
              <a:prstGeom prst="ellipse">
                <a:avLst/>
              </a:prstGeom>
              <a:solidFill>
                <a:schemeClr val="accent1">
                  <a:lumMod val="60000"/>
                  <a:lumOff val="40000"/>
                </a:schemeClr>
              </a:solidFill>
              <a:ln w="1016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09" name="Oval 108"/>
              <p:cNvSpPr>
                <a:spLocks noChangeAspect="1"/>
              </p:cNvSpPr>
              <p:nvPr/>
            </p:nvSpPr>
            <p:spPr>
              <a:xfrm rot="20926214">
                <a:off x="246007" y="1369604"/>
                <a:ext cx="187180" cy="187179"/>
              </a:xfrm>
              <a:prstGeom prst="ellipse">
                <a:avLst/>
              </a:prstGeom>
              <a:solidFill>
                <a:schemeClr val="accent1">
                  <a:lumMod val="60000"/>
                  <a:lumOff val="40000"/>
                </a:schemeClr>
              </a:solidFill>
              <a:ln w="1016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10" name="Oval 109"/>
              <p:cNvSpPr>
                <a:spLocks noChangeAspect="1"/>
              </p:cNvSpPr>
              <p:nvPr/>
            </p:nvSpPr>
            <p:spPr>
              <a:xfrm rot="20926214">
                <a:off x="369025" y="2048010"/>
                <a:ext cx="187180" cy="187179"/>
              </a:xfrm>
              <a:prstGeom prst="ellipse">
                <a:avLst/>
              </a:prstGeom>
              <a:solidFill>
                <a:schemeClr val="accent1">
                  <a:lumMod val="60000"/>
                  <a:lumOff val="40000"/>
                </a:schemeClr>
              </a:solidFill>
              <a:ln w="1016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grpSp>
        <p:sp>
          <p:nvSpPr>
            <p:cNvPr id="102" name="Oval 101"/>
            <p:cNvSpPr>
              <a:spLocks noChangeAspect="1"/>
            </p:cNvSpPr>
            <p:nvPr/>
          </p:nvSpPr>
          <p:spPr>
            <a:xfrm>
              <a:off x="1181810" y="639749"/>
              <a:ext cx="233977" cy="233977"/>
            </a:xfrm>
            <a:prstGeom prst="ellipse">
              <a:avLst/>
            </a:prstGeom>
            <a:solidFill>
              <a:schemeClr val="accent1">
                <a:lumMod val="60000"/>
                <a:lumOff val="40000"/>
              </a:schemeClr>
            </a:solidFill>
            <a:ln w="101600">
              <a:solidFill>
                <a:srgbClr val="32588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grpSp>
      <p:grpSp>
        <p:nvGrpSpPr>
          <p:cNvPr id="121" name="Group 120"/>
          <p:cNvGrpSpPr/>
          <p:nvPr/>
        </p:nvGrpSpPr>
        <p:grpSpPr>
          <a:xfrm>
            <a:off x="6073093" y="1141593"/>
            <a:ext cx="782336" cy="1024456"/>
            <a:chOff x="1145890" y="3330652"/>
            <a:chExt cx="1284735" cy="1689013"/>
          </a:xfrm>
        </p:grpSpPr>
        <p:grpSp>
          <p:nvGrpSpPr>
            <p:cNvPr id="122" name="Group 121"/>
            <p:cNvGrpSpPr/>
            <p:nvPr/>
          </p:nvGrpSpPr>
          <p:grpSpPr>
            <a:xfrm>
              <a:off x="1145890" y="3468550"/>
              <a:ext cx="598150" cy="1551115"/>
              <a:chOff x="1145890" y="3468550"/>
              <a:chExt cx="598150" cy="1551115"/>
            </a:xfrm>
          </p:grpSpPr>
          <p:cxnSp>
            <p:nvCxnSpPr>
              <p:cNvPr id="127" name="Straight Connector 126"/>
              <p:cNvCxnSpPr/>
              <p:nvPr/>
            </p:nvCxnSpPr>
            <p:spPr>
              <a:xfrm flipV="1">
                <a:off x="1244600" y="3468550"/>
                <a:ext cx="499440" cy="1420950"/>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128" name="Oval 127"/>
              <p:cNvSpPr>
                <a:spLocks noChangeAspect="1"/>
              </p:cNvSpPr>
              <p:nvPr/>
            </p:nvSpPr>
            <p:spPr>
              <a:xfrm>
                <a:off x="1145890" y="4832486"/>
                <a:ext cx="187179" cy="187179"/>
              </a:xfrm>
              <a:prstGeom prst="ellipse">
                <a:avLst/>
              </a:prstGeom>
              <a:solidFill>
                <a:schemeClr val="accent1">
                  <a:lumMod val="60000"/>
                  <a:lumOff val="40000"/>
                </a:schemeClr>
              </a:solidFill>
              <a:ln w="1016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grpSp>
        <p:grpSp>
          <p:nvGrpSpPr>
            <p:cNvPr id="123" name="Group 122"/>
            <p:cNvGrpSpPr/>
            <p:nvPr/>
          </p:nvGrpSpPr>
          <p:grpSpPr>
            <a:xfrm flipH="1">
              <a:off x="1824448" y="3464693"/>
              <a:ext cx="606177" cy="1551115"/>
              <a:chOff x="1137863" y="3468550"/>
              <a:chExt cx="606177" cy="1551115"/>
            </a:xfrm>
          </p:grpSpPr>
          <p:cxnSp>
            <p:nvCxnSpPr>
              <p:cNvPr id="125" name="Straight Connector 124"/>
              <p:cNvCxnSpPr/>
              <p:nvPr/>
            </p:nvCxnSpPr>
            <p:spPr>
              <a:xfrm flipV="1">
                <a:off x="1244600" y="3468550"/>
                <a:ext cx="499440" cy="1420950"/>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126" name="Oval 125"/>
              <p:cNvSpPr>
                <a:spLocks noChangeAspect="1"/>
              </p:cNvSpPr>
              <p:nvPr/>
            </p:nvSpPr>
            <p:spPr>
              <a:xfrm>
                <a:off x="1137863" y="4832486"/>
                <a:ext cx="187179" cy="187179"/>
              </a:xfrm>
              <a:prstGeom prst="ellipse">
                <a:avLst/>
              </a:prstGeom>
              <a:solidFill>
                <a:schemeClr val="accent1">
                  <a:lumMod val="60000"/>
                  <a:lumOff val="40000"/>
                </a:schemeClr>
              </a:solidFill>
              <a:ln w="1016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grpSp>
        <p:sp>
          <p:nvSpPr>
            <p:cNvPr id="124" name="Oval 123"/>
            <p:cNvSpPr>
              <a:spLocks noChangeAspect="1"/>
            </p:cNvSpPr>
            <p:nvPr/>
          </p:nvSpPr>
          <p:spPr>
            <a:xfrm>
              <a:off x="1663615" y="3330652"/>
              <a:ext cx="233977" cy="233977"/>
            </a:xfrm>
            <a:prstGeom prst="ellipse">
              <a:avLst/>
            </a:prstGeom>
            <a:solidFill>
              <a:schemeClr val="accent1">
                <a:lumMod val="60000"/>
                <a:lumOff val="40000"/>
              </a:schemeClr>
            </a:solidFill>
            <a:ln w="101600">
              <a:solidFill>
                <a:srgbClr val="32588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grpSp>
      <p:pic>
        <p:nvPicPr>
          <p:cNvPr id="2" name="Picture 1" descr="slide_12_fi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51" y="2540538"/>
            <a:ext cx="1726659" cy="1953031"/>
          </a:xfrm>
          <a:prstGeom prst="rect">
            <a:avLst/>
          </a:prstGeom>
        </p:spPr>
      </p:pic>
    </p:spTree>
    <p:extLst>
      <p:ext uri="{BB962C8B-B14F-4D97-AF65-F5344CB8AC3E}">
        <p14:creationId xmlns:p14="http://schemas.microsoft.com/office/powerpoint/2010/main" val="206281810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Shape 90"/>
          <p:cNvSpPr txBox="1">
            <a:spLocks noGrp="1"/>
          </p:cNvSpPr>
          <p:nvPr>
            <p:ph type="title"/>
          </p:nvPr>
        </p:nvSpPr>
        <p:spPr>
          <a:xfrm>
            <a:off x="146050" y="11580"/>
            <a:ext cx="6825599" cy="655200"/>
          </a:xfrm>
          <a:prstGeom prst="rect">
            <a:avLst/>
          </a:prstGeom>
        </p:spPr>
        <p:txBody>
          <a:bodyPr lIns="91425" tIns="91425" rIns="91425" bIns="91425" anchor="ctr" anchorCtr="0">
            <a:noAutofit/>
          </a:bodyPr>
          <a:lstStyle/>
          <a:p>
            <a:pPr lvl="0" rtl="0">
              <a:spcBef>
                <a:spcPts val="0"/>
              </a:spcBef>
              <a:buNone/>
            </a:pPr>
            <a:r>
              <a:rPr lang="en-US" dirty="0" err="1" smtClean="0"/>
              <a:t>AniMesh</a:t>
            </a:r>
            <a:r>
              <a:rPr lang="en-US" dirty="0" smtClean="0"/>
              <a:t> Pipeline</a:t>
            </a:r>
            <a:endParaRPr lang="en" dirty="0"/>
          </a:p>
        </p:txBody>
      </p:sp>
      <p:pic>
        <p:nvPicPr>
          <p:cNvPr id="38" name="Shape 111"/>
          <p:cNvPicPr preferRelativeResize="0"/>
          <p:nvPr/>
        </p:nvPicPr>
        <p:blipFill rotWithShape="1">
          <a:blip r:embed="rId3">
            <a:alphaModFix/>
          </a:blip>
          <a:srcRect l="32697" t="9555" r="15658" b="2250"/>
          <a:stretch/>
        </p:blipFill>
        <p:spPr>
          <a:xfrm>
            <a:off x="242846" y="2260080"/>
            <a:ext cx="1389888" cy="1335024"/>
          </a:xfrm>
          <a:prstGeom prst="rect">
            <a:avLst/>
          </a:prstGeom>
          <a:noFill/>
          <a:ln>
            <a:noFill/>
          </a:ln>
        </p:spPr>
      </p:pic>
      <p:sp>
        <p:nvSpPr>
          <p:cNvPr id="39" name="TextBox 38"/>
          <p:cNvSpPr txBox="1"/>
          <p:nvPr/>
        </p:nvSpPr>
        <p:spPr>
          <a:xfrm>
            <a:off x="305224" y="1412640"/>
            <a:ext cx="1225491" cy="400110"/>
          </a:xfrm>
          <a:prstGeom prst="rect">
            <a:avLst/>
          </a:prstGeom>
          <a:noFill/>
        </p:spPr>
        <p:txBody>
          <a:bodyPr wrap="none" rtlCol="0">
            <a:spAutoFit/>
          </a:bodyPr>
          <a:lstStyle/>
          <a:p>
            <a:pPr algn="ctr"/>
            <a:r>
              <a:rPr lang="en-US" sz="2000" dirty="0" smtClean="0"/>
              <a:t>Modeling</a:t>
            </a:r>
          </a:p>
        </p:txBody>
      </p:sp>
      <p:sp>
        <p:nvSpPr>
          <p:cNvPr id="40" name="TextBox 39"/>
          <p:cNvSpPr txBox="1"/>
          <p:nvPr/>
        </p:nvSpPr>
        <p:spPr>
          <a:xfrm>
            <a:off x="1960226" y="1263600"/>
            <a:ext cx="1097125" cy="707886"/>
          </a:xfrm>
          <a:prstGeom prst="rect">
            <a:avLst/>
          </a:prstGeom>
          <a:noFill/>
        </p:spPr>
        <p:txBody>
          <a:bodyPr wrap="none" rtlCol="0">
            <a:spAutoFit/>
          </a:bodyPr>
          <a:lstStyle/>
          <a:p>
            <a:pPr algn="ctr"/>
            <a:r>
              <a:rPr lang="en-US" sz="2000" dirty="0" smtClean="0"/>
              <a:t>Motion</a:t>
            </a:r>
          </a:p>
          <a:p>
            <a:pPr algn="ctr"/>
            <a:r>
              <a:rPr lang="en-US" sz="2000" dirty="0" smtClean="0"/>
              <a:t>Capture</a:t>
            </a:r>
          </a:p>
        </p:txBody>
      </p:sp>
      <p:sp>
        <p:nvSpPr>
          <p:cNvPr id="41" name="TextBox 40"/>
          <p:cNvSpPr txBox="1"/>
          <p:nvPr/>
        </p:nvSpPr>
        <p:spPr>
          <a:xfrm>
            <a:off x="3267423" y="1263600"/>
            <a:ext cx="1852540" cy="707886"/>
          </a:xfrm>
          <a:prstGeom prst="rect">
            <a:avLst/>
          </a:prstGeom>
          <a:noFill/>
        </p:spPr>
        <p:txBody>
          <a:bodyPr wrap="none" rtlCol="0">
            <a:spAutoFit/>
          </a:bodyPr>
          <a:lstStyle/>
          <a:p>
            <a:pPr algn="ctr"/>
            <a:r>
              <a:rPr lang="en-US" sz="2000" dirty="0" smtClean="0"/>
              <a:t>Skeletal</a:t>
            </a:r>
          </a:p>
          <a:p>
            <a:pPr algn="ctr"/>
            <a:r>
              <a:rPr lang="en-US" sz="2000" dirty="0" smtClean="0"/>
              <a:t>Co-abstraction</a:t>
            </a:r>
          </a:p>
        </p:txBody>
      </p:sp>
      <p:sp>
        <p:nvSpPr>
          <p:cNvPr id="42" name="TextBox 41"/>
          <p:cNvSpPr txBox="1"/>
          <p:nvPr/>
        </p:nvSpPr>
        <p:spPr>
          <a:xfrm>
            <a:off x="5265106" y="1263600"/>
            <a:ext cx="1510650" cy="707886"/>
          </a:xfrm>
          <a:prstGeom prst="rect">
            <a:avLst/>
          </a:prstGeom>
          <a:noFill/>
        </p:spPr>
        <p:txBody>
          <a:bodyPr wrap="none" rtlCol="0">
            <a:spAutoFit/>
          </a:bodyPr>
          <a:lstStyle/>
          <a:p>
            <a:pPr algn="ctr"/>
            <a:r>
              <a:rPr lang="en-US" sz="2000" dirty="0" smtClean="0"/>
              <a:t>Motion</a:t>
            </a:r>
          </a:p>
          <a:p>
            <a:pPr algn="ctr"/>
            <a:r>
              <a:rPr lang="en-US" sz="2000" dirty="0" smtClean="0"/>
              <a:t>Retargeting</a:t>
            </a:r>
          </a:p>
        </p:txBody>
      </p:sp>
      <p:pic>
        <p:nvPicPr>
          <p:cNvPr id="43" name="Shape 119"/>
          <p:cNvPicPr preferRelativeResize="0"/>
          <p:nvPr/>
        </p:nvPicPr>
        <p:blipFill>
          <a:blip r:embed="rId4">
            <a:alphaModFix/>
          </a:blip>
          <a:stretch>
            <a:fillRect/>
          </a:stretch>
        </p:blipFill>
        <p:spPr>
          <a:xfrm>
            <a:off x="1762387" y="2252839"/>
            <a:ext cx="1582788" cy="1342265"/>
          </a:xfrm>
          <a:prstGeom prst="rect">
            <a:avLst/>
          </a:prstGeom>
          <a:noFill/>
          <a:ln>
            <a:noFill/>
          </a:ln>
        </p:spPr>
      </p:pic>
      <p:grpSp>
        <p:nvGrpSpPr>
          <p:cNvPr id="44" name="Group 43"/>
          <p:cNvGrpSpPr/>
          <p:nvPr/>
        </p:nvGrpSpPr>
        <p:grpSpPr>
          <a:xfrm>
            <a:off x="3483944" y="2252839"/>
            <a:ext cx="1479955" cy="1239864"/>
            <a:chOff x="17884907" y="383699"/>
            <a:chExt cx="5981437" cy="5011076"/>
          </a:xfrm>
        </p:grpSpPr>
        <p:cxnSp>
          <p:nvCxnSpPr>
            <p:cNvPr id="45" name="Straight Connector 44"/>
            <p:cNvCxnSpPr>
              <a:stCxn id="56" idx="4"/>
              <a:endCxn id="52" idx="0"/>
            </p:cNvCxnSpPr>
            <p:nvPr/>
          </p:nvCxnSpPr>
          <p:spPr>
            <a:xfrm>
              <a:off x="18969102" y="1607981"/>
              <a:ext cx="1727863" cy="606622"/>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57" idx="1"/>
            </p:cNvCxnSpPr>
            <p:nvPr/>
          </p:nvCxnSpPr>
          <p:spPr>
            <a:xfrm flipV="1">
              <a:off x="20940785" y="1616268"/>
              <a:ext cx="1751016" cy="598334"/>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55" idx="4"/>
              <a:endCxn id="53" idx="0"/>
            </p:cNvCxnSpPr>
            <p:nvPr/>
          </p:nvCxnSpPr>
          <p:spPr>
            <a:xfrm>
              <a:off x="18157243" y="2884192"/>
              <a:ext cx="2539722" cy="492453"/>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53" idx="4"/>
              <a:endCxn id="54" idx="1"/>
            </p:cNvCxnSpPr>
            <p:nvPr/>
          </p:nvCxnSpPr>
          <p:spPr>
            <a:xfrm flipV="1">
              <a:off x="20980574" y="2918385"/>
              <a:ext cx="2612487" cy="458260"/>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53" idx="6"/>
              <a:endCxn id="52" idx="2"/>
            </p:cNvCxnSpPr>
            <p:nvPr/>
          </p:nvCxnSpPr>
          <p:spPr>
            <a:xfrm flipV="1">
              <a:off x="20838770" y="2356408"/>
              <a:ext cx="0" cy="878433"/>
            </a:xfrm>
            <a:prstGeom prst="line">
              <a:avLst/>
            </a:prstGeom>
            <a:ln w="1270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52" idx="6"/>
              <a:endCxn id="58" idx="2"/>
            </p:cNvCxnSpPr>
            <p:nvPr/>
          </p:nvCxnSpPr>
          <p:spPr>
            <a:xfrm flipV="1">
              <a:off x="20838770" y="667308"/>
              <a:ext cx="12700" cy="1405491"/>
            </a:xfrm>
            <a:prstGeom prst="line">
              <a:avLst/>
            </a:prstGeom>
            <a:ln w="1270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59" idx="6"/>
              <a:endCxn id="53" idx="2"/>
            </p:cNvCxnSpPr>
            <p:nvPr/>
          </p:nvCxnSpPr>
          <p:spPr>
            <a:xfrm flipV="1">
              <a:off x="20838770" y="3518450"/>
              <a:ext cx="0" cy="1592716"/>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2" name="Oval 51"/>
            <p:cNvSpPr>
              <a:spLocks noChangeAspect="1"/>
            </p:cNvSpPr>
            <p:nvPr/>
          </p:nvSpPr>
          <p:spPr>
            <a:xfrm rot="16200000">
              <a:off x="20696965" y="2072799"/>
              <a:ext cx="283609" cy="283609"/>
            </a:xfrm>
            <a:prstGeom prst="ellipse">
              <a:avLst/>
            </a:prstGeom>
            <a:solidFill>
              <a:srgbClr val="C3D69B"/>
            </a:solidFill>
            <a:ln w="101600">
              <a:solidFill>
                <a:srgbClr val="008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3" name="Oval 52"/>
            <p:cNvSpPr>
              <a:spLocks noChangeAspect="1"/>
            </p:cNvSpPr>
            <p:nvPr/>
          </p:nvSpPr>
          <p:spPr>
            <a:xfrm rot="16200000">
              <a:off x="20696965" y="3234841"/>
              <a:ext cx="283609" cy="283609"/>
            </a:xfrm>
            <a:prstGeom prst="ellipse">
              <a:avLst/>
            </a:prstGeom>
            <a:solidFill>
              <a:srgbClr val="C3D69B"/>
            </a:solidFill>
            <a:ln w="101600">
              <a:solidFill>
                <a:srgbClr val="008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4" name="Oval 53"/>
            <p:cNvSpPr>
              <a:spLocks noChangeAspect="1"/>
            </p:cNvSpPr>
            <p:nvPr/>
          </p:nvSpPr>
          <p:spPr>
            <a:xfrm rot="17580000">
              <a:off x="23582735" y="2723460"/>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5" name="Oval 54"/>
            <p:cNvSpPr>
              <a:spLocks noChangeAspect="1"/>
            </p:cNvSpPr>
            <p:nvPr/>
          </p:nvSpPr>
          <p:spPr>
            <a:xfrm rot="17580000">
              <a:off x="17884907" y="2686981"/>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6" name="Oval 55"/>
            <p:cNvSpPr>
              <a:spLocks noChangeAspect="1"/>
            </p:cNvSpPr>
            <p:nvPr/>
          </p:nvSpPr>
          <p:spPr>
            <a:xfrm rot="17580000">
              <a:off x="18696766" y="1410770"/>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7" name="Oval 56"/>
            <p:cNvSpPr>
              <a:spLocks noChangeAspect="1"/>
            </p:cNvSpPr>
            <p:nvPr/>
          </p:nvSpPr>
          <p:spPr>
            <a:xfrm rot="17580000">
              <a:off x="22681475" y="1421343"/>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8" name="Oval 57"/>
            <p:cNvSpPr>
              <a:spLocks noChangeAspect="1"/>
            </p:cNvSpPr>
            <p:nvPr/>
          </p:nvSpPr>
          <p:spPr>
            <a:xfrm rot="16200000">
              <a:off x="20709665" y="383699"/>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9" name="Oval 58"/>
            <p:cNvSpPr>
              <a:spLocks noChangeAspect="1"/>
            </p:cNvSpPr>
            <p:nvPr/>
          </p:nvSpPr>
          <p:spPr>
            <a:xfrm rot="16200000">
              <a:off x="20696965" y="5111166"/>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grpSp>
      <p:pic>
        <p:nvPicPr>
          <p:cNvPr id="60" name="Shape 277"/>
          <p:cNvPicPr preferRelativeResize="0"/>
          <p:nvPr/>
        </p:nvPicPr>
        <p:blipFill>
          <a:blip r:embed="rId5">
            <a:alphaModFix/>
          </a:blip>
          <a:stretch>
            <a:fillRect/>
          </a:stretch>
        </p:blipFill>
        <p:spPr>
          <a:xfrm>
            <a:off x="5265105" y="2174764"/>
            <a:ext cx="1560473" cy="1317939"/>
          </a:xfrm>
          <a:prstGeom prst="rect">
            <a:avLst/>
          </a:prstGeom>
          <a:noFill/>
          <a:ln>
            <a:noFill/>
          </a:ln>
        </p:spPr>
      </p:pic>
      <p:sp>
        <p:nvSpPr>
          <p:cNvPr id="61" name="TextBox 60"/>
          <p:cNvSpPr txBox="1"/>
          <p:nvPr/>
        </p:nvSpPr>
        <p:spPr>
          <a:xfrm>
            <a:off x="6890438" y="1257120"/>
            <a:ext cx="2037637" cy="707886"/>
          </a:xfrm>
          <a:prstGeom prst="rect">
            <a:avLst/>
          </a:prstGeom>
          <a:noFill/>
        </p:spPr>
        <p:txBody>
          <a:bodyPr wrap="none" rtlCol="0">
            <a:spAutoFit/>
          </a:bodyPr>
          <a:lstStyle/>
          <a:p>
            <a:pPr algn="ctr"/>
            <a:r>
              <a:rPr lang="en-US" sz="2000" dirty="0" smtClean="0"/>
              <a:t>Separation of</a:t>
            </a:r>
          </a:p>
          <a:p>
            <a:pPr algn="ctr"/>
            <a:r>
              <a:rPr lang="en-US" sz="2000" dirty="0" smtClean="0"/>
              <a:t>Transformations</a:t>
            </a:r>
          </a:p>
        </p:txBody>
      </p:sp>
      <p:pic>
        <p:nvPicPr>
          <p:cNvPr id="62" name="Picture 61" descr="Screen Shot 2015-10-22 at 8.13.4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0200" y="2174764"/>
            <a:ext cx="1971657" cy="1393518"/>
          </a:xfrm>
          <a:prstGeom prst="rect">
            <a:avLst/>
          </a:prstGeom>
        </p:spPr>
      </p:pic>
      <p:sp>
        <p:nvSpPr>
          <p:cNvPr id="3" name="Rounded Rectangle 2"/>
          <p:cNvSpPr/>
          <p:nvPr/>
        </p:nvSpPr>
        <p:spPr>
          <a:xfrm>
            <a:off x="5119963" y="1146078"/>
            <a:ext cx="1807451" cy="2699926"/>
          </a:xfrm>
          <a:prstGeom prst="round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06679225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146050" y="11580"/>
            <a:ext cx="6825599" cy="655200"/>
          </a:xfrm>
          <a:prstGeom prst="rect">
            <a:avLst/>
          </a:prstGeom>
        </p:spPr>
        <p:txBody>
          <a:bodyPr lIns="91425" tIns="91425" rIns="91425" bIns="91425" anchor="ctr" anchorCtr="0">
            <a:noAutofit/>
          </a:bodyPr>
          <a:lstStyle/>
          <a:p>
            <a:pPr lvl="0" rtl="0">
              <a:spcBef>
                <a:spcPts val="0"/>
              </a:spcBef>
              <a:buNone/>
            </a:pPr>
            <a:r>
              <a:rPr lang="en-US" dirty="0" smtClean="0"/>
              <a:t>Motion Retargeting</a:t>
            </a:r>
            <a:endParaRPr lang="en" dirty="0"/>
          </a:p>
        </p:txBody>
      </p:sp>
      <p:pic>
        <p:nvPicPr>
          <p:cNvPr id="246" name="Shape 246"/>
          <p:cNvPicPr preferRelativeResize="0"/>
          <p:nvPr/>
        </p:nvPicPr>
        <p:blipFill>
          <a:blip r:embed="rId3">
            <a:alphaModFix/>
          </a:blip>
          <a:stretch>
            <a:fillRect/>
          </a:stretch>
        </p:blipFill>
        <p:spPr>
          <a:xfrm>
            <a:off x="634999" y="1407340"/>
            <a:ext cx="3737429" cy="3128901"/>
          </a:xfrm>
          <a:prstGeom prst="rect">
            <a:avLst/>
          </a:prstGeom>
          <a:noFill/>
          <a:ln>
            <a:noFill/>
          </a:ln>
        </p:spPr>
      </p:pic>
      <p:pic>
        <p:nvPicPr>
          <p:cNvPr id="5" name="Shape 277"/>
          <p:cNvPicPr preferRelativeResize="0"/>
          <p:nvPr/>
        </p:nvPicPr>
        <p:blipFill>
          <a:blip r:embed="rId4">
            <a:alphaModFix/>
          </a:blip>
          <a:stretch>
            <a:fillRect/>
          </a:stretch>
        </p:blipFill>
        <p:spPr>
          <a:xfrm>
            <a:off x="4887771" y="1408162"/>
            <a:ext cx="3836499" cy="2924363"/>
          </a:xfrm>
          <a:prstGeom prst="rect">
            <a:avLst/>
          </a:prstGeom>
          <a:noFill/>
          <a:ln>
            <a:noFill/>
          </a:ln>
        </p:spPr>
      </p:pic>
      <p:sp>
        <p:nvSpPr>
          <p:cNvPr id="8" name="TextBox 7"/>
          <p:cNvSpPr txBox="1"/>
          <p:nvPr/>
        </p:nvSpPr>
        <p:spPr>
          <a:xfrm>
            <a:off x="1843905" y="865715"/>
            <a:ext cx="1159843" cy="461665"/>
          </a:xfrm>
          <a:prstGeom prst="rect">
            <a:avLst/>
          </a:prstGeom>
          <a:noFill/>
        </p:spPr>
        <p:txBody>
          <a:bodyPr wrap="none" rtlCol="0">
            <a:spAutoFit/>
          </a:bodyPr>
          <a:lstStyle/>
          <a:p>
            <a:pPr algn="ctr"/>
            <a:r>
              <a:rPr lang="en-US" sz="2400" dirty="0" smtClean="0"/>
              <a:t>Source</a:t>
            </a:r>
            <a:endParaRPr lang="en-US" sz="2400" dirty="0" smtClean="0"/>
          </a:p>
        </p:txBody>
      </p:sp>
      <p:sp>
        <p:nvSpPr>
          <p:cNvPr id="9" name="TextBox 8"/>
          <p:cNvSpPr txBox="1"/>
          <p:nvPr/>
        </p:nvSpPr>
        <p:spPr>
          <a:xfrm>
            <a:off x="6171625" y="865715"/>
            <a:ext cx="1082348" cy="461665"/>
          </a:xfrm>
          <a:prstGeom prst="rect">
            <a:avLst/>
          </a:prstGeom>
          <a:noFill/>
        </p:spPr>
        <p:txBody>
          <a:bodyPr wrap="none" rtlCol="0">
            <a:spAutoFit/>
          </a:bodyPr>
          <a:lstStyle/>
          <a:p>
            <a:pPr algn="ctr"/>
            <a:r>
              <a:rPr lang="en-US" sz="2400" dirty="0" smtClean="0"/>
              <a:t>Target</a:t>
            </a:r>
            <a:endParaRPr lang="en-US" sz="2400" dirty="0" smtClean="0"/>
          </a:p>
        </p:txBody>
      </p:sp>
    </p:spTree>
    <p:extLst>
      <p:ext uri="{BB962C8B-B14F-4D97-AF65-F5344CB8AC3E}">
        <p14:creationId xmlns:p14="http://schemas.microsoft.com/office/powerpoint/2010/main" val="52368686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Shape 90"/>
          <p:cNvSpPr txBox="1">
            <a:spLocks noGrp="1"/>
          </p:cNvSpPr>
          <p:nvPr>
            <p:ph type="title"/>
          </p:nvPr>
        </p:nvSpPr>
        <p:spPr>
          <a:xfrm>
            <a:off x="146050" y="11580"/>
            <a:ext cx="6825599" cy="655200"/>
          </a:xfrm>
          <a:prstGeom prst="rect">
            <a:avLst/>
          </a:prstGeom>
        </p:spPr>
        <p:txBody>
          <a:bodyPr lIns="91425" tIns="91425" rIns="91425" bIns="91425" anchor="ctr" anchorCtr="0">
            <a:noAutofit/>
          </a:bodyPr>
          <a:lstStyle/>
          <a:p>
            <a:pPr lvl="0" rtl="0">
              <a:spcBef>
                <a:spcPts val="0"/>
              </a:spcBef>
              <a:buNone/>
            </a:pPr>
            <a:r>
              <a:rPr lang="en-US" dirty="0" err="1" smtClean="0"/>
              <a:t>AniMesh</a:t>
            </a:r>
            <a:r>
              <a:rPr lang="en-US" dirty="0" smtClean="0"/>
              <a:t> Pipeline</a:t>
            </a:r>
            <a:endParaRPr lang="en" dirty="0"/>
          </a:p>
        </p:txBody>
      </p:sp>
      <p:pic>
        <p:nvPicPr>
          <p:cNvPr id="38" name="Shape 111"/>
          <p:cNvPicPr preferRelativeResize="0"/>
          <p:nvPr/>
        </p:nvPicPr>
        <p:blipFill rotWithShape="1">
          <a:blip r:embed="rId3">
            <a:alphaModFix/>
          </a:blip>
          <a:srcRect l="32697" t="9555" r="15658" b="2250"/>
          <a:stretch/>
        </p:blipFill>
        <p:spPr>
          <a:xfrm>
            <a:off x="242846" y="2260080"/>
            <a:ext cx="1389888" cy="1335024"/>
          </a:xfrm>
          <a:prstGeom prst="rect">
            <a:avLst/>
          </a:prstGeom>
          <a:noFill/>
          <a:ln>
            <a:noFill/>
          </a:ln>
        </p:spPr>
      </p:pic>
      <p:sp>
        <p:nvSpPr>
          <p:cNvPr id="39" name="TextBox 38"/>
          <p:cNvSpPr txBox="1"/>
          <p:nvPr/>
        </p:nvSpPr>
        <p:spPr>
          <a:xfrm>
            <a:off x="305224" y="1412640"/>
            <a:ext cx="1225491" cy="400110"/>
          </a:xfrm>
          <a:prstGeom prst="rect">
            <a:avLst/>
          </a:prstGeom>
          <a:noFill/>
        </p:spPr>
        <p:txBody>
          <a:bodyPr wrap="none" rtlCol="0">
            <a:spAutoFit/>
          </a:bodyPr>
          <a:lstStyle/>
          <a:p>
            <a:pPr algn="ctr"/>
            <a:r>
              <a:rPr lang="en-US" sz="2000" dirty="0" smtClean="0"/>
              <a:t>Modeling</a:t>
            </a:r>
          </a:p>
        </p:txBody>
      </p:sp>
      <p:sp>
        <p:nvSpPr>
          <p:cNvPr id="40" name="TextBox 39"/>
          <p:cNvSpPr txBox="1"/>
          <p:nvPr/>
        </p:nvSpPr>
        <p:spPr>
          <a:xfrm>
            <a:off x="1960226" y="1263600"/>
            <a:ext cx="1097125" cy="707886"/>
          </a:xfrm>
          <a:prstGeom prst="rect">
            <a:avLst/>
          </a:prstGeom>
          <a:noFill/>
        </p:spPr>
        <p:txBody>
          <a:bodyPr wrap="none" rtlCol="0">
            <a:spAutoFit/>
          </a:bodyPr>
          <a:lstStyle/>
          <a:p>
            <a:pPr algn="ctr"/>
            <a:r>
              <a:rPr lang="en-US" sz="2000" dirty="0" smtClean="0"/>
              <a:t>Motion</a:t>
            </a:r>
          </a:p>
          <a:p>
            <a:pPr algn="ctr"/>
            <a:r>
              <a:rPr lang="en-US" sz="2000" dirty="0" smtClean="0"/>
              <a:t>Capture</a:t>
            </a:r>
          </a:p>
        </p:txBody>
      </p:sp>
      <p:sp>
        <p:nvSpPr>
          <p:cNvPr id="41" name="TextBox 40"/>
          <p:cNvSpPr txBox="1"/>
          <p:nvPr/>
        </p:nvSpPr>
        <p:spPr>
          <a:xfrm>
            <a:off x="3267423" y="1263600"/>
            <a:ext cx="1852540" cy="707886"/>
          </a:xfrm>
          <a:prstGeom prst="rect">
            <a:avLst/>
          </a:prstGeom>
          <a:noFill/>
        </p:spPr>
        <p:txBody>
          <a:bodyPr wrap="none" rtlCol="0">
            <a:spAutoFit/>
          </a:bodyPr>
          <a:lstStyle/>
          <a:p>
            <a:pPr algn="ctr"/>
            <a:r>
              <a:rPr lang="en-US" sz="2000" dirty="0" smtClean="0"/>
              <a:t>Skeletal</a:t>
            </a:r>
          </a:p>
          <a:p>
            <a:pPr algn="ctr"/>
            <a:r>
              <a:rPr lang="en-US" sz="2000" dirty="0" smtClean="0"/>
              <a:t>Co-abstraction</a:t>
            </a:r>
          </a:p>
        </p:txBody>
      </p:sp>
      <p:sp>
        <p:nvSpPr>
          <p:cNvPr id="42" name="TextBox 41"/>
          <p:cNvSpPr txBox="1"/>
          <p:nvPr/>
        </p:nvSpPr>
        <p:spPr>
          <a:xfrm>
            <a:off x="5265106" y="1263600"/>
            <a:ext cx="1510650" cy="707886"/>
          </a:xfrm>
          <a:prstGeom prst="rect">
            <a:avLst/>
          </a:prstGeom>
          <a:noFill/>
        </p:spPr>
        <p:txBody>
          <a:bodyPr wrap="none" rtlCol="0">
            <a:spAutoFit/>
          </a:bodyPr>
          <a:lstStyle/>
          <a:p>
            <a:pPr algn="ctr"/>
            <a:r>
              <a:rPr lang="en-US" sz="2000" dirty="0" smtClean="0"/>
              <a:t>Motion</a:t>
            </a:r>
          </a:p>
          <a:p>
            <a:pPr algn="ctr"/>
            <a:r>
              <a:rPr lang="en-US" sz="2000" dirty="0" smtClean="0"/>
              <a:t>Retargeting</a:t>
            </a:r>
          </a:p>
        </p:txBody>
      </p:sp>
      <p:pic>
        <p:nvPicPr>
          <p:cNvPr id="43" name="Shape 119"/>
          <p:cNvPicPr preferRelativeResize="0"/>
          <p:nvPr/>
        </p:nvPicPr>
        <p:blipFill>
          <a:blip r:embed="rId4">
            <a:alphaModFix/>
          </a:blip>
          <a:stretch>
            <a:fillRect/>
          </a:stretch>
        </p:blipFill>
        <p:spPr>
          <a:xfrm>
            <a:off x="1762387" y="2252839"/>
            <a:ext cx="1582788" cy="1342265"/>
          </a:xfrm>
          <a:prstGeom prst="rect">
            <a:avLst/>
          </a:prstGeom>
          <a:noFill/>
          <a:ln>
            <a:noFill/>
          </a:ln>
        </p:spPr>
      </p:pic>
      <p:grpSp>
        <p:nvGrpSpPr>
          <p:cNvPr id="44" name="Group 43"/>
          <p:cNvGrpSpPr/>
          <p:nvPr/>
        </p:nvGrpSpPr>
        <p:grpSpPr>
          <a:xfrm>
            <a:off x="3483944" y="2252839"/>
            <a:ext cx="1479955" cy="1239864"/>
            <a:chOff x="17884907" y="383699"/>
            <a:chExt cx="5981437" cy="5011076"/>
          </a:xfrm>
        </p:grpSpPr>
        <p:cxnSp>
          <p:nvCxnSpPr>
            <p:cNvPr id="45" name="Straight Connector 44"/>
            <p:cNvCxnSpPr>
              <a:stCxn id="56" idx="4"/>
              <a:endCxn id="52" idx="0"/>
            </p:cNvCxnSpPr>
            <p:nvPr/>
          </p:nvCxnSpPr>
          <p:spPr>
            <a:xfrm>
              <a:off x="18969102" y="1607981"/>
              <a:ext cx="1727863" cy="606622"/>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57" idx="1"/>
            </p:cNvCxnSpPr>
            <p:nvPr/>
          </p:nvCxnSpPr>
          <p:spPr>
            <a:xfrm flipV="1">
              <a:off x="20940785" y="1616268"/>
              <a:ext cx="1751016" cy="598334"/>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55" idx="4"/>
              <a:endCxn id="53" idx="0"/>
            </p:cNvCxnSpPr>
            <p:nvPr/>
          </p:nvCxnSpPr>
          <p:spPr>
            <a:xfrm>
              <a:off x="18157243" y="2884192"/>
              <a:ext cx="2539722" cy="492453"/>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53" idx="4"/>
              <a:endCxn id="54" idx="1"/>
            </p:cNvCxnSpPr>
            <p:nvPr/>
          </p:nvCxnSpPr>
          <p:spPr>
            <a:xfrm flipV="1">
              <a:off x="20980574" y="2918385"/>
              <a:ext cx="2612487" cy="458260"/>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53" idx="6"/>
              <a:endCxn id="52" idx="2"/>
            </p:cNvCxnSpPr>
            <p:nvPr/>
          </p:nvCxnSpPr>
          <p:spPr>
            <a:xfrm flipV="1">
              <a:off x="20838770" y="2356408"/>
              <a:ext cx="0" cy="878433"/>
            </a:xfrm>
            <a:prstGeom prst="line">
              <a:avLst/>
            </a:prstGeom>
            <a:ln w="1270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52" idx="6"/>
              <a:endCxn id="58" idx="2"/>
            </p:cNvCxnSpPr>
            <p:nvPr/>
          </p:nvCxnSpPr>
          <p:spPr>
            <a:xfrm flipV="1">
              <a:off x="20838770" y="667308"/>
              <a:ext cx="12700" cy="1405491"/>
            </a:xfrm>
            <a:prstGeom prst="line">
              <a:avLst/>
            </a:prstGeom>
            <a:ln w="1270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59" idx="6"/>
              <a:endCxn id="53" idx="2"/>
            </p:cNvCxnSpPr>
            <p:nvPr/>
          </p:nvCxnSpPr>
          <p:spPr>
            <a:xfrm flipV="1">
              <a:off x="20838770" y="3518450"/>
              <a:ext cx="0" cy="1592716"/>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2" name="Oval 51"/>
            <p:cNvSpPr>
              <a:spLocks noChangeAspect="1"/>
            </p:cNvSpPr>
            <p:nvPr/>
          </p:nvSpPr>
          <p:spPr>
            <a:xfrm rot="16200000">
              <a:off x="20696965" y="2072799"/>
              <a:ext cx="283609" cy="283609"/>
            </a:xfrm>
            <a:prstGeom prst="ellipse">
              <a:avLst/>
            </a:prstGeom>
            <a:solidFill>
              <a:srgbClr val="C3D69B"/>
            </a:solidFill>
            <a:ln w="101600">
              <a:solidFill>
                <a:srgbClr val="008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3" name="Oval 52"/>
            <p:cNvSpPr>
              <a:spLocks noChangeAspect="1"/>
            </p:cNvSpPr>
            <p:nvPr/>
          </p:nvSpPr>
          <p:spPr>
            <a:xfrm rot="16200000">
              <a:off x="20696965" y="3234841"/>
              <a:ext cx="283609" cy="283609"/>
            </a:xfrm>
            <a:prstGeom prst="ellipse">
              <a:avLst/>
            </a:prstGeom>
            <a:solidFill>
              <a:srgbClr val="C3D69B"/>
            </a:solidFill>
            <a:ln w="101600">
              <a:solidFill>
                <a:srgbClr val="008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4" name="Oval 53"/>
            <p:cNvSpPr>
              <a:spLocks noChangeAspect="1"/>
            </p:cNvSpPr>
            <p:nvPr/>
          </p:nvSpPr>
          <p:spPr>
            <a:xfrm rot="17580000">
              <a:off x="23582735" y="2723460"/>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5" name="Oval 54"/>
            <p:cNvSpPr>
              <a:spLocks noChangeAspect="1"/>
            </p:cNvSpPr>
            <p:nvPr/>
          </p:nvSpPr>
          <p:spPr>
            <a:xfrm rot="17580000">
              <a:off x="17884907" y="2686981"/>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6" name="Oval 55"/>
            <p:cNvSpPr>
              <a:spLocks noChangeAspect="1"/>
            </p:cNvSpPr>
            <p:nvPr/>
          </p:nvSpPr>
          <p:spPr>
            <a:xfrm rot="17580000">
              <a:off x="18696766" y="1410770"/>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7" name="Oval 56"/>
            <p:cNvSpPr>
              <a:spLocks noChangeAspect="1"/>
            </p:cNvSpPr>
            <p:nvPr/>
          </p:nvSpPr>
          <p:spPr>
            <a:xfrm rot="17580000">
              <a:off x="22681475" y="1421343"/>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8" name="Oval 57"/>
            <p:cNvSpPr>
              <a:spLocks noChangeAspect="1"/>
            </p:cNvSpPr>
            <p:nvPr/>
          </p:nvSpPr>
          <p:spPr>
            <a:xfrm rot="16200000">
              <a:off x="20709665" y="383699"/>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9" name="Oval 58"/>
            <p:cNvSpPr>
              <a:spLocks noChangeAspect="1"/>
            </p:cNvSpPr>
            <p:nvPr/>
          </p:nvSpPr>
          <p:spPr>
            <a:xfrm rot="16200000">
              <a:off x="20696965" y="5111166"/>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grpSp>
      <p:pic>
        <p:nvPicPr>
          <p:cNvPr id="60" name="Shape 277"/>
          <p:cNvPicPr preferRelativeResize="0"/>
          <p:nvPr/>
        </p:nvPicPr>
        <p:blipFill>
          <a:blip r:embed="rId5">
            <a:alphaModFix/>
          </a:blip>
          <a:stretch>
            <a:fillRect/>
          </a:stretch>
        </p:blipFill>
        <p:spPr>
          <a:xfrm>
            <a:off x="5265105" y="2174764"/>
            <a:ext cx="1560473" cy="1317939"/>
          </a:xfrm>
          <a:prstGeom prst="rect">
            <a:avLst/>
          </a:prstGeom>
          <a:noFill/>
          <a:ln>
            <a:noFill/>
          </a:ln>
        </p:spPr>
      </p:pic>
      <p:sp>
        <p:nvSpPr>
          <p:cNvPr id="61" name="TextBox 60"/>
          <p:cNvSpPr txBox="1"/>
          <p:nvPr/>
        </p:nvSpPr>
        <p:spPr>
          <a:xfrm>
            <a:off x="6890438" y="1257120"/>
            <a:ext cx="2037637" cy="707886"/>
          </a:xfrm>
          <a:prstGeom prst="rect">
            <a:avLst/>
          </a:prstGeom>
          <a:noFill/>
        </p:spPr>
        <p:txBody>
          <a:bodyPr wrap="none" rtlCol="0">
            <a:spAutoFit/>
          </a:bodyPr>
          <a:lstStyle/>
          <a:p>
            <a:pPr algn="ctr"/>
            <a:r>
              <a:rPr lang="en-US" sz="2000" dirty="0" smtClean="0"/>
              <a:t>Separation of</a:t>
            </a:r>
          </a:p>
          <a:p>
            <a:pPr algn="ctr"/>
            <a:r>
              <a:rPr lang="en-US" sz="2000" dirty="0" smtClean="0"/>
              <a:t>Transformations</a:t>
            </a:r>
          </a:p>
        </p:txBody>
      </p:sp>
      <p:pic>
        <p:nvPicPr>
          <p:cNvPr id="62" name="Picture 61" descr="Screen Shot 2015-10-22 at 8.13.4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0200" y="2174764"/>
            <a:ext cx="1971657" cy="1393518"/>
          </a:xfrm>
          <a:prstGeom prst="rect">
            <a:avLst/>
          </a:prstGeom>
        </p:spPr>
      </p:pic>
      <p:sp>
        <p:nvSpPr>
          <p:cNvPr id="63" name="Rounded Rectangle 62"/>
          <p:cNvSpPr/>
          <p:nvPr/>
        </p:nvSpPr>
        <p:spPr>
          <a:xfrm>
            <a:off x="6890438" y="1091108"/>
            <a:ext cx="2037637" cy="2699926"/>
          </a:xfrm>
          <a:prstGeom prst="round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33631401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146050" y="11580"/>
            <a:ext cx="6825599" cy="655200"/>
          </a:xfrm>
          <a:prstGeom prst="rect">
            <a:avLst/>
          </a:prstGeom>
          <a:noFill/>
          <a:ln>
            <a:noFill/>
          </a:ln>
        </p:spPr>
        <p:txBody>
          <a:bodyPr lIns="91425" tIns="45700" rIns="91425" bIns="45700" anchor="ctr" anchorCtr="0">
            <a:noAutofit/>
          </a:bodyPr>
          <a:lstStyle/>
          <a:p>
            <a:pPr marL="0" marR="0" lvl="0" indent="0" algn="l" rtl="0">
              <a:spcBef>
                <a:spcPts val="0"/>
              </a:spcBef>
              <a:buClr>
                <a:srgbClr val="430166"/>
              </a:buClr>
              <a:buSzPct val="25000"/>
              <a:buFont typeface="Arial"/>
              <a:buNone/>
            </a:pPr>
            <a:r>
              <a:rPr lang="en"/>
              <a:t>AniMesh in a Nutshell</a:t>
            </a:r>
          </a:p>
        </p:txBody>
      </p:sp>
      <p:pic>
        <p:nvPicPr>
          <p:cNvPr id="4" name="Picture 3" descr="animesh_teaser_workflow_one_r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105" y="2095230"/>
            <a:ext cx="8538444" cy="1854731"/>
          </a:xfrm>
          <a:prstGeom prst="rect">
            <a:avLst/>
          </a:prstGeom>
        </p:spPr>
      </p:pic>
      <p:sp>
        <p:nvSpPr>
          <p:cNvPr id="5" name="TextBox 4"/>
          <p:cNvSpPr txBox="1"/>
          <p:nvPr/>
        </p:nvSpPr>
        <p:spPr>
          <a:xfrm>
            <a:off x="712323" y="1453467"/>
            <a:ext cx="1075574" cy="461665"/>
          </a:xfrm>
          <a:prstGeom prst="rect">
            <a:avLst/>
          </a:prstGeom>
          <a:noFill/>
        </p:spPr>
        <p:txBody>
          <a:bodyPr wrap="square" rtlCol="0">
            <a:spAutoFit/>
          </a:bodyPr>
          <a:lstStyle/>
          <a:p>
            <a:pPr algn="ctr"/>
            <a:r>
              <a:rPr lang="en-US" sz="2400" dirty="0" smtClean="0"/>
              <a:t>Select</a:t>
            </a:r>
            <a:endParaRPr lang="en-US" sz="2400" dirty="0"/>
          </a:p>
        </p:txBody>
      </p:sp>
      <p:sp>
        <p:nvSpPr>
          <p:cNvPr id="9" name="TextBox 8"/>
          <p:cNvSpPr txBox="1"/>
          <p:nvPr/>
        </p:nvSpPr>
        <p:spPr>
          <a:xfrm>
            <a:off x="2795571" y="1459947"/>
            <a:ext cx="1318415" cy="461665"/>
          </a:xfrm>
          <a:prstGeom prst="rect">
            <a:avLst/>
          </a:prstGeom>
          <a:noFill/>
        </p:spPr>
        <p:txBody>
          <a:bodyPr wrap="square" rtlCol="0">
            <a:spAutoFit/>
          </a:bodyPr>
          <a:lstStyle/>
          <a:p>
            <a:pPr algn="ctr"/>
            <a:r>
              <a:rPr lang="en-US" sz="2400" dirty="0" smtClean="0"/>
              <a:t>Animate</a:t>
            </a:r>
            <a:endParaRPr lang="en-US" sz="2400" dirty="0"/>
          </a:p>
        </p:txBody>
      </p:sp>
      <p:sp>
        <p:nvSpPr>
          <p:cNvPr id="10" name="TextBox 9"/>
          <p:cNvSpPr txBox="1"/>
          <p:nvPr/>
        </p:nvSpPr>
        <p:spPr>
          <a:xfrm>
            <a:off x="5397170" y="1453467"/>
            <a:ext cx="770775" cy="461665"/>
          </a:xfrm>
          <a:prstGeom prst="rect">
            <a:avLst/>
          </a:prstGeom>
          <a:noFill/>
        </p:spPr>
        <p:txBody>
          <a:bodyPr wrap="square" rtlCol="0">
            <a:spAutoFit/>
          </a:bodyPr>
          <a:lstStyle/>
          <a:p>
            <a:pPr algn="ctr"/>
            <a:r>
              <a:rPr lang="en-US" sz="2400" dirty="0" smtClean="0"/>
              <a:t>Edit</a:t>
            </a:r>
            <a:endParaRPr lang="en-US" sz="2400" dirty="0"/>
          </a:p>
        </p:txBody>
      </p:sp>
      <p:sp>
        <p:nvSpPr>
          <p:cNvPr id="11" name="TextBox 10"/>
          <p:cNvSpPr txBox="1"/>
          <p:nvPr/>
        </p:nvSpPr>
        <p:spPr>
          <a:xfrm>
            <a:off x="7085180" y="1453467"/>
            <a:ext cx="1436922" cy="461665"/>
          </a:xfrm>
          <a:prstGeom prst="rect">
            <a:avLst/>
          </a:prstGeom>
          <a:noFill/>
        </p:spPr>
        <p:txBody>
          <a:bodyPr wrap="square" rtlCol="0">
            <a:spAutoFit/>
          </a:bodyPr>
          <a:lstStyle/>
          <a:p>
            <a:pPr algn="ctr"/>
            <a:r>
              <a:rPr lang="en-US" sz="2400" dirty="0" smtClean="0"/>
              <a:t>Playback</a:t>
            </a:r>
            <a:endParaRPr lang="en-US" sz="2400" dirty="0"/>
          </a:p>
        </p:txBody>
      </p:sp>
      <p:sp>
        <p:nvSpPr>
          <p:cNvPr id="2" name="Rectangle 1"/>
          <p:cNvSpPr/>
          <p:nvPr/>
        </p:nvSpPr>
        <p:spPr>
          <a:xfrm>
            <a:off x="314105" y="3521141"/>
            <a:ext cx="4284839" cy="70555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737467" y="3597183"/>
            <a:ext cx="4284839" cy="70555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978414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217" y="2346095"/>
            <a:ext cx="1878475" cy="161816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220" y="2346095"/>
            <a:ext cx="1878475" cy="1618162"/>
          </a:xfrm>
          <a:prstGeom prst="rect">
            <a:avLst/>
          </a:prstGeom>
        </p:spPr>
      </p:pic>
      <p:sp>
        <p:nvSpPr>
          <p:cNvPr id="2" name="Title 1"/>
          <p:cNvSpPr>
            <a:spLocks noGrp="1"/>
          </p:cNvSpPr>
          <p:nvPr>
            <p:ph type="title"/>
          </p:nvPr>
        </p:nvSpPr>
        <p:spPr/>
        <p:txBody>
          <a:bodyPr/>
          <a:lstStyle/>
          <a:p>
            <a:r>
              <a:rPr lang="en-US" dirty="0" smtClean="0"/>
              <a:t>Separation of Transformations</a:t>
            </a:r>
            <a:endParaRPr lang="en-US" dirty="0"/>
          </a:p>
        </p:txBody>
      </p:sp>
      <p:cxnSp>
        <p:nvCxnSpPr>
          <p:cNvPr id="9" name="Straight Connector 8"/>
          <p:cNvCxnSpPr/>
          <p:nvPr/>
        </p:nvCxnSpPr>
        <p:spPr>
          <a:xfrm>
            <a:off x="4574427" y="1581120"/>
            <a:ext cx="0" cy="3039120"/>
          </a:xfrm>
          <a:prstGeom prst="line">
            <a:avLst/>
          </a:prstGeom>
          <a:ln w="7620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14" name="Shape 117"/>
          <p:cNvSpPr txBox="1">
            <a:spLocks/>
          </p:cNvSpPr>
          <p:nvPr/>
        </p:nvSpPr>
        <p:spPr>
          <a:xfrm>
            <a:off x="472993" y="1282848"/>
            <a:ext cx="3576608" cy="401376"/>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dk1"/>
              </a:buClr>
              <a:buFont typeface="Calibri"/>
              <a:buNone/>
              <a:defRPr sz="4400" b="0" i="0" u="none" strike="noStrike" cap="none" baseline="0">
                <a:solidFill>
                  <a:schemeClr val="dk1"/>
                </a:solidFill>
                <a:latin typeface="Calibri"/>
                <a:ea typeface="Calibri"/>
                <a:cs typeface="Calibri"/>
                <a:sym typeface="Calibri"/>
                <a:rtl val="0"/>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US" sz="2800" dirty="0"/>
              <a:t>Modeling transformations</a:t>
            </a:r>
            <a:endParaRPr lang="en" sz="2800" dirty="0"/>
          </a:p>
        </p:txBody>
      </p:sp>
      <p:sp>
        <p:nvSpPr>
          <p:cNvPr id="15" name="Shape 117"/>
          <p:cNvSpPr txBox="1">
            <a:spLocks/>
          </p:cNvSpPr>
          <p:nvPr/>
        </p:nvSpPr>
        <p:spPr>
          <a:xfrm>
            <a:off x="5183490" y="1282848"/>
            <a:ext cx="3576608" cy="401376"/>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dk1"/>
              </a:buClr>
              <a:buFont typeface="Calibri"/>
              <a:buNone/>
              <a:defRPr sz="4400" b="0" i="0" u="none" strike="noStrike" cap="none" baseline="0">
                <a:solidFill>
                  <a:schemeClr val="dk1"/>
                </a:solidFill>
                <a:latin typeface="Calibri"/>
                <a:ea typeface="Calibri"/>
                <a:cs typeface="Calibri"/>
                <a:sym typeface="Calibri"/>
                <a:rtl val="0"/>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US" sz="2800" dirty="0" smtClean="0"/>
              <a:t>Performance transformations</a:t>
            </a:r>
            <a:endParaRPr lang="en" sz="28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3742" y="2346095"/>
            <a:ext cx="1813227" cy="150072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8938" y="2428980"/>
            <a:ext cx="2060312" cy="1500720"/>
          </a:xfrm>
          <a:prstGeom prst="rect">
            <a:avLst/>
          </a:prstGeom>
        </p:spPr>
      </p:pic>
      <p:cxnSp>
        <p:nvCxnSpPr>
          <p:cNvPr id="6" name="Straight Arrow Connector 5"/>
          <p:cNvCxnSpPr/>
          <p:nvPr/>
        </p:nvCxnSpPr>
        <p:spPr>
          <a:xfrm>
            <a:off x="2172404" y="3153351"/>
            <a:ext cx="356421" cy="0"/>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6699250" y="3087082"/>
            <a:ext cx="410159" cy="2010"/>
          </a:xfrm>
          <a:prstGeom prst="straightConnector1">
            <a:avLst/>
          </a:prstGeom>
          <a:ln>
            <a:tailEnd type="arrow"/>
          </a:ln>
          <a:effectLst/>
        </p:spPr>
        <p:style>
          <a:lnRef idx="3">
            <a:schemeClr val="dk1"/>
          </a:lnRef>
          <a:fillRef idx="0">
            <a:schemeClr val="dk1"/>
          </a:fillRef>
          <a:effectRef idx="2">
            <a:schemeClr val="dk1"/>
          </a:effectRef>
          <a:fontRef idx="minor">
            <a:schemeClr val="tx1"/>
          </a:fontRef>
        </p:style>
      </p:cxnSp>
      <p:pic>
        <p:nvPicPr>
          <p:cNvPr id="5" name="Picture 4" descr="cursor-pointer-arrow-icon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1027" y="3805476"/>
            <a:ext cx="196254" cy="191582"/>
          </a:xfrm>
          <a:prstGeom prst="rect">
            <a:avLst/>
          </a:prstGeom>
        </p:spPr>
      </p:pic>
    </p:spTree>
    <p:extLst>
      <p:ext uri="{BB962C8B-B14F-4D97-AF65-F5344CB8AC3E}">
        <p14:creationId xmlns:p14="http://schemas.microsoft.com/office/powerpoint/2010/main" val="289049695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nimesh_talk_cut5_modeling_and_performance_transformation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9877" y="0"/>
            <a:ext cx="6858001" cy="5143500"/>
          </a:xfrm>
          <a:prstGeom prst="rect">
            <a:avLst/>
          </a:prstGeom>
        </p:spPr>
      </p:pic>
    </p:spTree>
    <p:extLst>
      <p:ext uri="{BB962C8B-B14F-4D97-AF65-F5344CB8AC3E}">
        <p14:creationId xmlns:p14="http://schemas.microsoft.com/office/powerpoint/2010/main" val="203894754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146050" y="11580"/>
            <a:ext cx="6825599" cy="655200"/>
          </a:xfrm>
          <a:prstGeom prst="rect">
            <a:avLst/>
          </a:prstGeom>
        </p:spPr>
        <p:txBody>
          <a:bodyPr lIns="91425" tIns="91425" rIns="91425" bIns="91425" anchor="ctr" anchorCtr="0">
            <a:noAutofit/>
          </a:bodyPr>
          <a:lstStyle/>
          <a:p>
            <a:pPr lvl="0" rtl="0">
              <a:spcBef>
                <a:spcPts val="0"/>
              </a:spcBef>
              <a:buNone/>
            </a:pPr>
            <a:r>
              <a:rPr lang="en-US" dirty="0" smtClean="0"/>
              <a:t>Cut/Merge Handling</a:t>
            </a:r>
            <a:endParaRPr lang="en" dirty="0"/>
          </a:p>
        </p:txBody>
      </p:sp>
      <p:pic>
        <p:nvPicPr>
          <p:cNvPr id="2" name="Picture 1" descr="adjust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535" y="1302593"/>
            <a:ext cx="1848241" cy="1639851"/>
          </a:xfrm>
          <a:prstGeom prst="rect">
            <a:avLst/>
          </a:prstGeom>
        </p:spPr>
      </p:pic>
      <p:pic>
        <p:nvPicPr>
          <p:cNvPr id="3" name="Picture 2" descr="rest_deform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799" y="1301770"/>
            <a:ext cx="1848240" cy="1639850"/>
          </a:xfrm>
          <a:prstGeom prst="rect">
            <a:avLst/>
          </a:prstGeom>
        </p:spPr>
      </p:pic>
      <p:pic>
        <p:nvPicPr>
          <p:cNvPr id="4" name="Picture 3" descr="unadjust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6938" y="1301770"/>
            <a:ext cx="1849167" cy="1640673"/>
          </a:xfrm>
          <a:prstGeom prst="rect">
            <a:avLst/>
          </a:prstGeom>
        </p:spPr>
      </p:pic>
      <p:cxnSp>
        <p:nvCxnSpPr>
          <p:cNvPr id="7" name="Straight Connector 6"/>
          <p:cNvCxnSpPr/>
          <p:nvPr/>
        </p:nvCxnSpPr>
        <p:spPr>
          <a:xfrm>
            <a:off x="2171726" y="2088977"/>
            <a:ext cx="484813" cy="194393"/>
          </a:xfrm>
          <a:prstGeom prst="line">
            <a:avLst/>
          </a:prstGeom>
          <a:ln>
            <a:solidFill>
              <a:srgbClr val="E10000"/>
            </a:solidFill>
          </a:ln>
          <a:effectLst/>
        </p:spPr>
        <p:style>
          <a:lnRef idx="2">
            <a:schemeClr val="accent2"/>
          </a:lnRef>
          <a:fillRef idx="0">
            <a:schemeClr val="accent2"/>
          </a:fillRef>
          <a:effectRef idx="1">
            <a:schemeClr val="accent2"/>
          </a:effectRef>
          <a:fontRef idx="minor">
            <a:schemeClr val="tx1"/>
          </a:fontRef>
        </p:style>
      </p:cxnSp>
      <p:sp>
        <p:nvSpPr>
          <p:cNvPr id="10" name="TextBox 9"/>
          <p:cNvSpPr txBox="1"/>
          <p:nvPr/>
        </p:nvSpPr>
        <p:spPr>
          <a:xfrm>
            <a:off x="283805" y="1760150"/>
            <a:ext cx="743438" cy="523220"/>
          </a:xfrm>
          <a:prstGeom prst="rect">
            <a:avLst/>
          </a:prstGeom>
          <a:noFill/>
        </p:spPr>
        <p:txBody>
          <a:bodyPr wrap="none" rtlCol="0">
            <a:spAutoFit/>
          </a:bodyPr>
          <a:lstStyle/>
          <a:p>
            <a:pPr algn="ctr"/>
            <a:r>
              <a:rPr lang="en-US" sz="2800" dirty="0" smtClean="0"/>
              <a:t>Cut</a:t>
            </a:r>
            <a:endParaRPr lang="en-US" sz="2800" dirty="0"/>
          </a:p>
        </p:txBody>
      </p:sp>
      <p:sp>
        <p:nvSpPr>
          <p:cNvPr id="13" name="TextBox 12"/>
          <p:cNvSpPr txBox="1"/>
          <p:nvPr/>
        </p:nvSpPr>
        <p:spPr>
          <a:xfrm>
            <a:off x="4194236" y="721180"/>
            <a:ext cx="1741583" cy="523220"/>
          </a:xfrm>
          <a:prstGeom prst="rect">
            <a:avLst/>
          </a:prstGeom>
          <a:noFill/>
        </p:spPr>
        <p:txBody>
          <a:bodyPr wrap="none" rtlCol="0">
            <a:spAutoFit/>
          </a:bodyPr>
          <a:lstStyle/>
          <a:p>
            <a:r>
              <a:rPr lang="en-US" sz="2800" dirty="0" smtClean="0"/>
              <a:t>Unnatural</a:t>
            </a:r>
            <a:endParaRPr lang="en-US" sz="2800" dirty="0"/>
          </a:p>
        </p:txBody>
      </p:sp>
      <p:sp>
        <p:nvSpPr>
          <p:cNvPr id="14" name="TextBox 13"/>
          <p:cNvSpPr txBox="1"/>
          <p:nvPr/>
        </p:nvSpPr>
        <p:spPr>
          <a:xfrm>
            <a:off x="6971649" y="713750"/>
            <a:ext cx="1342184" cy="523220"/>
          </a:xfrm>
          <a:prstGeom prst="rect">
            <a:avLst/>
          </a:prstGeom>
          <a:noFill/>
        </p:spPr>
        <p:txBody>
          <a:bodyPr wrap="none" rtlCol="0">
            <a:spAutoFit/>
          </a:bodyPr>
          <a:lstStyle/>
          <a:p>
            <a:r>
              <a:rPr lang="en-US" sz="2800" dirty="0" smtClean="0"/>
              <a:t>Natural</a:t>
            </a:r>
            <a:endParaRPr lang="en-US" sz="2800" dirty="0"/>
          </a:p>
        </p:txBody>
      </p:sp>
      <p:pic>
        <p:nvPicPr>
          <p:cNvPr id="11" name="Picture 10" descr="merge_adjuste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5678" y="3020205"/>
            <a:ext cx="1894098" cy="1302593"/>
          </a:xfrm>
          <a:prstGeom prst="rect">
            <a:avLst/>
          </a:prstGeom>
        </p:spPr>
      </p:pic>
      <p:pic>
        <p:nvPicPr>
          <p:cNvPr id="12" name="Picture 11" descr="merge_unadjuste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2007" y="3020204"/>
            <a:ext cx="1894098" cy="1302593"/>
          </a:xfrm>
          <a:prstGeom prst="rect">
            <a:avLst/>
          </a:prstGeom>
        </p:spPr>
      </p:pic>
      <p:pic>
        <p:nvPicPr>
          <p:cNvPr id="16" name="Picture 15" descr="part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7503" y="3097142"/>
            <a:ext cx="1894098" cy="1302593"/>
          </a:xfrm>
          <a:prstGeom prst="rect">
            <a:avLst/>
          </a:prstGeom>
        </p:spPr>
      </p:pic>
      <p:pic>
        <p:nvPicPr>
          <p:cNvPr id="15" name="Picture 14" descr="part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1726" y="3161942"/>
            <a:ext cx="756327" cy="907200"/>
          </a:xfrm>
          <a:prstGeom prst="rect">
            <a:avLst/>
          </a:prstGeom>
        </p:spPr>
      </p:pic>
      <p:sp>
        <p:nvSpPr>
          <p:cNvPr id="19" name="TextBox 18"/>
          <p:cNvSpPr txBox="1"/>
          <p:nvPr/>
        </p:nvSpPr>
        <p:spPr>
          <a:xfrm>
            <a:off x="146050" y="3578435"/>
            <a:ext cx="1202448" cy="523220"/>
          </a:xfrm>
          <a:prstGeom prst="rect">
            <a:avLst/>
          </a:prstGeom>
          <a:noFill/>
        </p:spPr>
        <p:txBody>
          <a:bodyPr wrap="none" rtlCol="0">
            <a:spAutoFit/>
          </a:bodyPr>
          <a:lstStyle/>
          <a:p>
            <a:pPr algn="ctr"/>
            <a:r>
              <a:rPr lang="en-US" sz="2800" dirty="0" smtClean="0"/>
              <a:t>Merge</a:t>
            </a:r>
            <a:endParaRPr lang="en-US" sz="2800" dirty="0"/>
          </a:p>
        </p:txBody>
      </p:sp>
      <p:cxnSp>
        <p:nvCxnSpPr>
          <p:cNvPr id="21" name="Straight Connector 20"/>
          <p:cNvCxnSpPr/>
          <p:nvPr/>
        </p:nvCxnSpPr>
        <p:spPr>
          <a:xfrm flipV="1">
            <a:off x="628498" y="2999945"/>
            <a:ext cx="7961278" cy="20260"/>
          </a:xfrm>
          <a:prstGeom prst="line">
            <a:avLst/>
          </a:prstGeom>
          <a:ln>
            <a:solidFill>
              <a:schemeClr val="bg1">
                <a:lumMod val="85000"/>
              </a:schemeClr>
            </a:solidFill>
          </a:ln>
          <a:effectLst/>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a:off x="3848741" y="1049760"/>
            <a:ext cx="0" cy="3414960"/>
          </a:xfrm>
          <a:prstGeom prst="line">
            <a:avLst/>
          </a:prstGeom>
          <a:ln>
            <a:solidFill>
              <a:schemeClr val="bg1">
                <a:lumMod val="85000"/>
              </a:schemeClr>
            </a:solidFill>
          </a:ln>
          <a:effectLst/>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a:off x="6385546" y="1049760"/>
            <a:ext cx="0" cy="3414960"/>
          </a:xfrm>
          <a:prstGeom prst="line">
            <a:avLst/>
          </a:prstGeom>
          <a:ln>
            <a:solidFill>
              <a:schemeClr val="bg1">
                <a:lumMod val="85000"/>
              </a:schemeClr>
            </a:solidFill>
          </a:ln>
          <a:effectLst/>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3097794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nimesh_talk_cut1_basic_editing_using_manti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3303" y="0"/>
            <a:ext cx="5972175" cy="5143500"/>
          </a:xfrm>
          <a:prstGeom prst="rect">
            <a:avLst/>
          </a:prstGeom>
        </p:spPr>
      </p:pic>
    </p:spTree>
    <p:extLst>
      <p:ext uri="{BB962C8B-B14F-4D97-AF65-F5344CB8AC3E}">
        <p14:creationId xmlns:p14="http://schemas.microsoft.com/office/powerpoint/2010/main" val="276223173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imesh_talk_cut2_highres_mesh_alt_inpu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5913" y="0"/>
            <a:ext cx="5972175" cy="5143501"/>
          </a:xfrm>
          <a:prstGeom prst="rect">
            <a:avLst/>
          </a:prstGeom>
        </p:spPr>
      </p:pic>
    </p:spTree>
    <p:extLst>
      <p:ext uri="{BB962C8B-B14F-4D97-AF65-F5344CB8AC3E}">
        <p14:creationId xmlns:p14="http://schemas.microsoft.com/office/powerpoint/2010/main" val="115049159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nimesh_talk_cut3_first_time_user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95198" y="-1"/>
            <a:ext cx="5972175" cy="5143501"/>
          </a:xfrm>
          <a:prstGeom prst="rect">
            <a:avLst/>
          </a:prstGeom>
        </p:spPr>
      </p:pic>
    </p:spTree>
    <p:extLst>
      <p:ext uri="{BB962C8B-B14F-4D97-AF65-F5344CB8AC3E}">
        <p14:creationId xmlns:p14="http://schemas.microsoft.com/office/powerpoint/2010/main" val="221313312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146050" y="11580"/>
            <a:ext cx="6825599" cy="655200"/>
          </a:xfrm>
          <a:prstGeom prst="rect">
            <a:avLst/>
          </a:prstGeom>
          <a:noFill/>
          <a:ln>
            <a:noFill/>
          </a:ln>
        </p:spPr>
        <p:txBody>
          <a:bodyPr lIns="91425" tIns="45700" rIns="91425" bIns="45700" anchor="ctr" anchorCtr="0">
            <a:noAutofit/>
          </a:bodyPr>
          <a:lstStyle/>
          <a:p>
            <a:pPr marL="0" marR="0" lvl="0" indent="0" algn="l" rtl="0">
              <a:spcBef>
                <a:spcPts val="0"/>
              </a:spcBef>
              <a:buClr>
                <a:srgbClr val="430166"/>
              </a:buClr>
              <a:buSzPct val="25000"/>
              <a:buFont typeface="Arial"/>
              <a:buNone/>
            </a:pPr>
            <a:r>
              <a:rPr lang="en-US" dirty="0" smtClean="0"/>
              <a:t>Recap</a:t>
            </a:r>
            <a:endParaRPr lang="en" dirty="0"/>
          </a:p>
        </p:txBody>
      </p:sp>
      <p:sp>
        <p:nvSpPr>
          <p:cNvPr id="3" name="TextBox 2"/>
          <p:cNvSpPr txBox="1"/>
          <p:nvPr/>
        </p:nvSpPr>
        <p:spPr>
          <a:xfrm>
            <a:off x="1969726" y="1100940"/>
            <a:ext cx="5215886" cy="3262432"/>
          </a:xfrm>
          <a:prstGeom prst="rect">
            <a:avLst/>
          </a:prstGeom>
          <a:noFill/>
        </p:spPr>
        <p:txBody>
          <a:bodyPr wrap="square" rtlCol="0">
            <a:spAutoFit/>
          </a:bodyPr>
          <a:lstStyle/>
          <a:p>
            <a:pPr marL="285750" indent="-285750">
              <a:spcAft>
                <a:spcPts val="1200"/>
              </a:spcAft>
              <a:buFont typeface="Arial"/>
              <a:buChar char="•"/>
            </a:pPr>
            <a:r>
              <a:rPr lang="en-US" sz="2800" dirty="0" smtClean="0"/>
              <a:t>Natural Interfaces</a:t>
            </a:r>
          </a:p>
          <a:p>
            <a:pPr>
              <a:spcAft>
                <a:spcPts val="1200"/>
              </a:spcAft>
            </a:pPr>
            <a:r>
              <a:rPr lang="en-US" sz="2400" dirty="0" smtClean="0">
                <a:solidFill>
                  <a:srgbClr val="595959"/>
                </a:solidFill>
              </a:rPr>
              <a:t>     -  Easy for novices</a:t>
            </a:r>
          </a:p>
          <a:p>
            <a:pPr marL="285750" indent="-285750">
              <a:spcAft>
                <a:spcPts val="1200"/>
              </a:spcAft>
              <a:buFont typeface="Arial"/>
              <a:buChar char="•"/>
            </a:pPr>
            <a:r>
              <a:rPr lang="en-US" sz="2800" dirty="0" smtClean="0"/>
              <a:t>Non-destructive edits</a:t>
            </a:r>
          </a:p>
          <a:p>
            <a:pPr>
              <a:spcAft>
                <a:spcPts val="1200"/>
              </a:spcAft>
            </a:pPr>
            <a:r>
              <a:rPr lang="en-US" sz="2400" dirty="0">
                <a:solidFill>
                  <a:srgbClr val="595959"/>
                </a:solidFill>
              </a:rPr>
              <a:t> </a:t>
            </a:r>
            <a:r>
              <a:rPr lang="en-US" sz="2400" dirty="0" smtClean="0">
                <a:solidFill>
                  <a:srgbClr val="595959"/>
                </a:solidFill>
              </a:rPr>
              <a:t>    -  Allows exploration</a:t>
            </a:r>
          </a:p>
          <a:p>
            <a:pPr marL="285750" indent="-285750">
              <a:spcAft>
                <a:spcPts val="1200"/>
              </a:spcAft>
              <a:buFont typeface="Arial"/>
              <a:buChar char="•"/>
            </a:pPr>
            <a:r>
              <a:rPr lang="en-US" sz="2800" dirty="0" smtClean="0"/>
              <a:t>Interleaved pipeline</a:t>
            </a:r>
          </a:p>
          <a:p>
            <a:pPr>
              <a:spcAft>
                <a:spcPts val="1200"/>
              </a:spcAft>
            </a:pPr>
            <a:r>
              <a:rPr lang="en-US" sz="2400" dirty="0" smtClean="0">
                <a:solidFill>
                  <a:srgbClr val="595959"/>
                </a:solidFill>
              </a:rPr>
              <a:t>     -  Promotes iterative design</a:t>
            </a:r>
            <a:endParaRPr lang="en-US" sz="2400" dirty="0">
              <a:solidFill>
                <a:srgbClr val="595959"/>
              </a:solidFill>
            </a:endParaRPr>
          </a:p>
        </p:txBody>
      </p:sp>
    </p:spTree>
    <p:extLst>
      <p:ext uri="{BB962C8B-B14F-4D97-AF65-F5344CB8AC3E}">
        <p14:creationId xmlns:p14="http://schemas.microsoft.com/office/powerpoint/2010/main" val="207971028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569981" y="2150802"/>
            <a:ext cx="8040600" cy="1179600"/>
          </a:xfrm>
          <a:prstGeom prst="rect">
            <a:avLst/>
          </a:prstGeom>
          <a:noFill/>
          <a:ln>
            <a:noFill/>
          </a:ln>
        </p:spPr>
        <p:txBody>
          <a:bodyPr lIns="91425" tIns="45700" rIns="91425" bIns="45700" anchor="t" anchorCtr="0">
            <a:noAutofit/>
          </a:bodyPr>
          <a:lstStyle/>
          <a:p>
            <a:pPr marL="0" marR="0" lvl="0" indent="0" algn="ctr" rtl="0">
              <a:spcBef>
                <a:spcPts val="0"/>
              </a:spcBef>
              <a:buClr>
                <a:srgbClr val="430166"/>
              </a:buClr>
              <a:buSzPct val="25000"/>
              <a:buFont typeface="Arial"/>
              <a:buNone/>
            </a:pPr>
            <a:r>
              <a:rPr lang="en-US" dirty="0" smtClean="0"/>
              <a:t>Thank You</a:t>
            </a:r>
            <a:endParaRPr lang="en" dirty="0"/>
          </a:p>
          <a:p>
            <a:pPr marL="0" marR="0" lvl="0" indent="0" algn="ctr" rtl="0">
              <a:spcBef>
                <a:spcPts val="0"/>
              </a:spcBef>
              <a:buClr>
                <a:srgbClr val="430166"/>
              </a:buClr>
              <a:buFont typeface="Arial"/>
              <a:buNone/>
            </a:pPr>
            <a:endParaRPr dirty="0"/>
          </a:p>
        </p:txBody>
      </p:sp>
    </p:spTree>
    <p:extLst>
      <p:ext uri="{BB962C8B-B14F-4D97-AF65-F5344CB8AC3E}">
        <p14:creationId xmlns:p14="http://schemas.microsoft.com/office/powerpoint/2010/main" val="57554456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imesh_talk_video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5183" y="0"/>
            <a:ext cx="5972175" cy="5143500"/>
          </a:xfrm>
          <a:prstGeom prst="rect">
            <a:avLst/>
          </a:prstGeom>
        </p:spPr>
      </p:pic>
    </p:spTree>
    <p:extLst>
      <p:ext uri="{BB962C8B-B14F-4D97-AF65-F5344CB8AC3E}">
        <p14:creationId xmlns:p14="http://schemas.microsoft.com/office/powerpoint/2010/main" val="389380925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146050" y="11580"/>
            <a:ext cx="6825599" cy="655200"/>
          </a:xfrm>
          <a:prstGeom prst="rect">
            <a:avLst/>
          </a:prstGeom>
          <a:noFill/>
          <a:ln>
            <a:noFill/>
          </a:ln>
        </p:spPr>
        <p:txBody>
          <a:bodyPr lIns="91425" tIns="45700" rIns="91425" bIns="45700" anchor="ctr" anchorCtr="0">
            <a:noAutofit/>
          </a:bodyPr>
          <a:lstStyle/>
          <a:p>
            <a:pPr marL="0" marR="0" lvl="0" indent="0" algn="l" rtl="0">
              <a:spcBef>
                <a:spcPts val="0"/>
              </a:spcBef>
              <a:buClr>
                <a:srgbClr val="430166"/>
              </a:buClr>
              <a:buSzPct val="25000"/>
              <a:buFont typeface="Arial"/>
              <a:buNone/>
            </a:pPr>
            <a:r>
              <a:rPr lang="en-US" dirty="0" smtClean="0"/>
              <a:t>Contributions</a:t>
            </a:r>
            <a:endParaRPr lang="en" dirty="0"/>
          </a:p>
        </p:txBody>
      </p:sp>
      <p:sp>
        <p:nvSpPr>
          <p:cNvPr id="2" name="TextBox 1"/>
          <p:cNvSpPr txBox="1"/>
          <p:nvPr/>
        </p:nvSpPr>
        <p:spPr>
          <a:xfrm>
            <a:off x="1099020" y="1539190"/>
            <a:ext cx="6948250" cy="2246769"/>
          </a:xfrm>
          <a:prstGeom prst="rect">
            <a:avLst/>
          </a:prstGeom>
          <a:noFill/>
        </p:spPr>
        <p:txBody>
          <a:bodyPr wrap="square" rtlCol="0">
            <a:spAutoFit/>
          </a:bodyPr>
          <a:lstStyle/>
          <a:p>
            <a:pPr marL="285750" indent="-285750">
              <a:buFont typeface="Arial"/>
              <a:buChar char="•"/>
            </a:pPr>
            <a:r>
              <a:rPr lang="en-US" sz="2800" dirty="0" smtClean="0"/>
              <a:t>Skeletal Co-abstraction</a:t>
            </a:r>
          </a:p>
          <a:p>
            <a:pPr lvl="2"/>
            <a:r>
              <a:rPr lang="en-US" sz="2800" dirty="0" smtClean="0">
                <a:solidFill>
                  <a:schemeClr val="tx1">
                    <a:lumMod val="65000"/>
                    <a:lumOff val="35000"/>
                  </a:schemeClr>
                </a:solidFill>
              </a:rPr>
              <a:t>       -  for source-target mapping</a:t>
            </a:r>
          </a:p>
          <a:p>
            <a:pPr marL="285750" indent="-285750">
              <a:buFont typeface="Arial"/>
              <a:buChar char="•"/>
            </a:pPr>
            <a:endParaRPr lang="en-US" sz="2800" dirty="0"/>
          </a:p>
          <a:p>
            <a:pPr marL="285750" lvl="5" indent="-285750">
              <a:buFont typeface="Arial"/>
              <a:buChar char="•"/>
            </a:pPr>
            <a:r>
              <a:rPr lang="en-US" sz="2800" dirty="0" smtClean="0"/>
              <a:t>Motion Retargeting</a:t>
            </a:r>
          </a:p>
          <a:p>
            <a:pPr lvl="5"/>
            <a:r>
              <a:rPr lang="en-US" sz="2800" dirty="0" smtClean="0">
                <a:solidFill>
                  <a:srgbClr val="595959"/>
                </a:solidFill>
              </a:rPr>
              <a:t>       -  for animation preservation</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146050" y="11580"/>
            <a:ext cx="6825599" cy="655200"/>
          </a:xfrm>
          <a:prstGeom prst="rect">
            <a:avLst/>
          </a:prstGeom>
        </p:spPr>
        <p:txBody>
          <a:bodyPr lIns="91425" tIns="91425" rIns="91425" bIns="91425" anchor="ctr" anchorCtr="0">
            <a:noAutofit/>
          </a:bodyPr>
          <a:lstStyle/>
          <a:p>
            <a:pPr lvl="0" rtl="0">
              <a:spcBef>
                <a:spcPts val="0"/>
              </a:spcBef>
              <a:buNone/>
            </a:pPr>
            <a:r>
              <a:rPr lang="en-US" dirty="0" smtClean="0"/>
              <a:t>Traditional Workflow</a:t>
            </a:r>
            <a:endParaRPr lang="en" dirty="0"/>
          </a:p>
        </p:txBody>
      </p:sp>
      <p:sp>
        <p:nvSpPr>
          <p:cNvPr id="73" name="Shape 73"/>
          <p:cNvSpPr/>
          <p:nvPr/>
        </p:nvSpPr>
        <p:spPr>
          <a:xfrm>
            <a:off x="6466175" y="2055300"/>
            <a:ext cx="2076299" cy="10329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 sz="2000" b="1"/>
              <a:t>Animation</a:t>
            </a:r>
          </a:p>
        </p:txBody>
      </p:sp>
      <p:sp>
        <p:nvSpPr>
          <p:cNvPr id="74" name="Shape 74"/>
          <p:cNvSpPr/>
          <p:nvPr/>
        </p:nvSpPr>
        <p:spPr>
          <a:xfrm>
            <a:off x="3477550" y="2055300"/>
            <a:ext cx="2076299" cy="10329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000" b="1"/>
              <a:t>Rigging</a:t>
            </a:r>
          </a:p>
        </p:txBody>
      </p:sp>
      <p:sp>
        <p:nvSpPr>
          <p:cNvPr id="75" name="Shape 75"/>
          <p:cNvSpPr/>
          <p:nvPr/>
        </p:nvSpPr>
        <p:spPr>
          <a:xfrm>
            <a:off x="488925" y="2055300"/>
            <a:ext cx="2076299" cy="10329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000" b="1"/>
              <a:t>Modeling</a:t>
            </a:r>
          </a:p>
        </p:txBody>
      </p:sp>
      <p:sp>
        <p:nvSpPr>
          <p:cNvPr id="76" name="Shape 76"/>
          <p:cNvSpPr/>
          <p:nvPr/>
        </p:nvSpPr>
        <p:spPr>
          <a:xfrm>
            <a:off x="2771337" y="2428500"/>
            <a:ext cx="500100" cy="286499"/>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7" name="Shape 77"/>
          <p:cNvSpPr/>
          <p:nvPr/>
        </p:nvSpPr>
        <p:spPr>
          <a:xfrm>
            <a:off x="5759950" y="2428500"/>
            <a:ext cx="500100" cy="286499"/>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146050" y="11580"/>
            <a:ext cx="6825599" cy="655200"/>
          </a:xfrm>
          <a:prstGeom prst="rect">
            <a:avLst/>
          </a:prstGeom>
        </p:spPr>
        <p:txBody>
          <a:bodyPr lIns="91425" tIns="91425" rIns="91425" bIns="91425" anchor="ctr" anchorCtr="0">
            <a:noAutofit/>
          </a:bodyPr>
          <a:lstStyle/>
          <a:p>
            <a:pPr lvl="0" rtl="0">
              <a:spcBef>
                <a:spcPts val="0"/>
              </a:spcBef>
              <a:buNone/>
            </a:pPr>
            <a:r>
              <a:rPr lang="en-US" dirty="0" smtClean="0"/>
              <a:t>Human-centric design</a:t>
            </a:r>
            <a:endParaRPr lang="en" dirty="0"/>
          </a:p>
        </p:txBody>
      </p:sp>
      <p:pic>
        <p:nvPicPr>
          <p:cNvPr id="83" name="Shape 83"/>
          <p:cNvPicPr preferRelativeResize="0"/>
          <p:nvPr/>
        </p:nvPicPr>
        <p:blipFill>
          <a:blip r:embed="rId3">
            <a:alphaModFix/>
          </a:blip>
          <a:stretch>
            <a:fillRect/>
          </a:stretch>
        </p:blipFill>
        <p:spPr>
          <a:xfrm>
            <a:off x="486262" y="1074325"/>
            <a:ext cx="8171475" cy="32773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46050" y="11580"/>
            <a:ext cx="6825599" cy="655200"/>
          </a:xfrm>
          <a:prstGeom prst="rect">
            <a:avLst/>
          </a:prstGeom>
          <a:noFill/>
          <a:ln>
            <a:noFill/>
          </a:ln>
        </p:spPr>
        <p:txBody>
          <a:bodyPr lIns="91425" tIns="45700" rIns="91425" bIns="45700" anchor="ctr" anchorCtr="0">
            <a:noAutofit/>
          </a:bodyPr>
          <a:lstStyle/>
          <a:p>
            <a:pPr marL="0" marR="0" lvl="0" indent="0" algn="l" rtl="0">
              <a:spcBef>
                <a:spcPts val="0"/>
              </a:spcBef>
              <a:buClr>
                <a:srgbClr val="430166"/>
              </a:buClr>
              <a:buSzPct val="25000"/>
              <a:buFont typeface="Arial"/>
              <a:buNone/>
            </a:pPr>
            <a:r>
              <a:rPr lang="en"/>
              <a:t>Our Design Goals</a:t>
            </a:r>
          </a:p>
        </p:txBody>
      </p:sp>
      <p:pic>
        <p:nvPicPr>
          <p:cNvPr id="66" name="Shape 66"/>
          <p:cNvPicPr preferRelativeResize="0"/>
          <p:nvPr/>
        </p:nvPicPr>
        <p:blipFill>
          <a:blip r:embed="rId3">
            <a:alphaModFix/>
          </a:blip>
          <a:stretch>
            <a:fillRect/>
          </a:stretch>
        </p:blipFill>
        <p:spPr>
          <a:xfrm>
            <a:off x="449312" y="1257425"/>
            <a:ext cx="8245375" cy="285152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p:nvPr/>
        </p:nvSpPr>
        <p:spPr>
          <a:xfrm>
            <a:off x="3540562" y="3320962"/>
            <a:ext cx="2076299" cy="10329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000" b="1"/>
              <a:t>Animation</a:t>
            </a:r>
          </a:p>
        </p:txBody>
      </p:sp>
      <p:sp>
        <p:nvSpPr>
          <p:cNvPr id="89" name="Shape 89"/>
          <p:cNvSpPr/>
          <p:nvPr/>
        </p:nvSpPr>
        <p:spPr>
          <a:xfrm>
            <a:off x="5280075" y="1625725"/>
            <a:ext cx="2076299" cy="10329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000" b="1"/>
              <a:t>Rigging</a:t>
            </a:r>
          </a:p>
        </p:txBody>
      </p:sp>
      <p:sp>
        <p:nvSpPr>
          <p:cNvPr id="90" name="Shape 90"/>
          <p:cNvSpPr txBox="1">
            <a:spLocks noGrp="1"/>
          </p:cNvSpPr>
          <p:nvPr>
            <p:ph type="title"/>
          </p:nvPr>
        </p:nvSpPr>
        <p:spPr>
          <a:xfrm>
            <a:off x="146050" y="11580"/>
            <a:ext cx="6825599" cy="655200"/>
          </a:xfrm>
          <a:prstGeom prst="rect">
            <a:avLst/>
          </a:prstGeom>
        </p:spPr>
        <p:txBody>
          <a:bodyPr lIns="91425" tIns="91425" rIns="91425" bIns="91425" anchor="ctr" anchorCtr="0">
            <a:noAutofit/>
          </a:bodyPr>
          <a:lstStyle/>
          <a:p>
            <a:pPr lvl="0" rtl="0">
              <a:spcBef>
                <a:spcPts val="0"/>
              </a:spcBef>
              <a:buNone/>
            </a:pPr>
            <a:r>
              <a:rPr lang="en" dirty="0"/>
              <a:t>An </a:t>
            </a:r>
            <a:r>
              <a:rPr lang="en" dirty="0" smtClean="0"/>
              <a:t>Alternative</a:t>
            </a:r>
            <a:r>
              <a:rPr lang="en-US" dirty="0" smtClean="0"/>
              <a:t> Workflow</a:t>
            </a:r>
            <a:endParaRPr lang="en" dirty="0"/>
          </a:p>
        </p:txBody>
      </p:sp>
      <p:sp>
        <p:nvSpPr>
          <p:cNvPr id="91" name="Shape 91"/>
          <p:cNvSpPr/>
          <p:nvPr/>
        </p:nvSpPr>
        <p:spPr>
          <a:xfrm>
            <a:off x="1839525" y="1625725"/>
            <a:ext cx="2076299" cy="10329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000" b="1"/>
              <a:t>Modeling</a:t>
            </a:r>
          </a:p>
        </p:txBody>
      </p:sp>
      <p:sp>
        <p:nvSpPr>
          <p:cNvPr id="92" name="Shape 92"/>
          <p:cNvSpPr/>
          <p:nvPr/>
        </p:nvSpPr>
        <p:spPr>
          <a:xfrm rot="3594852">
            <a:off x="3243275" y="2967965"/>
            <a:ext cx="500302" cy="286301"/>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3" name="Shape 93"/>
          <p:cNvSpPr/>
          <p:nvPr/>
        </p:nvSpPr>
        <p:spPr>
          <a:xfrm rot="-7204397">
            <a:off x="3616930" y="2754858"/>
            <a:ext cx="499892" cy="28656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4" name="Shape 94"/>
          <p:cNvSpPr/>
          <p:nvPr/>
        </p:nvSpPr>
        <p:spPr>
          <a:xfrm rot="10731955">
            <a:off x="4347839" y="1771096"/>
            <a:ext cx="500197" cy="28625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5" name="Shape 95"/>
          <p:cNvSpPr/>
          <p:nvPr/>
        </p:nvSpPr>
        <p:spPr>
          <a:xfrm rot="-66023">
            <a:off x="4304926" y="2152426"/>
            <a:ext cx="499892" cy="286545"/>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6" name="Shape 96"/>
          <p:cNvSpPr/>
          <p:nvPr/>
        </p:nvSpPr>
        <p:spPr>
          <a:xfrm rot="-3803331">
            <a:off x="5512885" y="3065552"/>
            <a:ext cx="500298" cy="286306"/>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7" name="Shape 97"/>
          <p:cNvSpPr/>
          <p:nvPr/>
        </p:nvSpPr>
        <p:spPr>
          <a:xfrm rot="6997593">
            <a:off x="5130056" y="2870307"/>
            <a:ext cx="500029" cy="286441"/>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Shape 90"/>
          <p:cNvSpPr txBox="1">
            <a:spLocks noGrp="1"/>
          </p:cNvSpPr>
          <p:nvPr>
            <p:ph type="title"/>
          </p:nvPr>
        </p:nvSpPr>
        <p:spPr>
          <a:xfrm>
            <a:off x="146050" y="11580"/>
            <a:ext cx="6825599" cy="655200"/>
          </a:xfrm>
          <a:prstGeom prst="rect">
            <a:avLst/>
          </a:prstGeom>
        </p:spPr>
        <p:txBody>
          <a:bodyPr lIns="91425" tIns="91425" rIns="91425" bIns="91425" anchor="ctr" anchorCtr="0">
            <a:noAutofit/>
          </a:bodyPr>
          <a:lstStyle/>
          <a:p>
            <a:pPr lvl="0" rtl="0">
              <a:spcBef>
                <a:spcPts val="0"/>
              </a:spcBef>
              <a:buNone/>
            </a:pPr>
            <a:r>
              <a:rPr lang="en-US" dirty="0" err="1" smtClean="0"/>
              <a:t>AniMesh</a:t>
            </a:r>
            <a:r>
              <a:rPr lang="en-US" dirty="0" smtClean="0"/>
              <a:t> Pipeline</a:t>
            </a:r>
            <a:endParaRPr lang="en" dirty="0"/>
          </a:p>
        </p:txBody>
      </p:sp>
      <p:pic>
        <p:nvPicPr>
          <p:cNvPr id="12" name="Shape 111"/>
          <p:cNvPicPr preferRelativeResize="0"/>
          <p:nvPr/>
        </p:nvPicPr>
        <p:blipFill rotWithShape="1">
          <a:blip r:embed="rId3">
            <a:alphaModFix/>
          </a:blip>
          <a:srcRect l="32697" t="9555" r="15658" b="2250"/>
          <a:stretch/>
        </p:blipFill>
        <p:spPr>
          <a:xfrm>
            <a:off x="242846" y="2260080"/>
            <a:ext cx="1389888" cy="1335024"/>
          </a:xfrm>
          <a:prstGeom prst="rect">
            <a:avLst/>
          </a:prstGeom>
          <a:noFill/>
          <a:ln>
            <a:noFill/>
          </a:ln>
        </p:spPr>
      </p:pic>
      <p:sp>
        <p:nvSpPr>
          <p:cNvPr id="2" name="TextBox 1"/>
          <p:cNvSpPr txBox="1"/>
          <p:nvPr/>
        </p:nvSpPr>
        <p:spPr>
          <a:xfrm>
            <a:off x="305224" y="1412640"/>
            <a:ext cx="1225491" cy="400110"/>
          </a:xfrm>
          <a:prstGeom prst="rect">
            <a:avLst/>
          </a:prstGeom>
          <a:noFill/>
        </p:spPr>
        <p:txBody>
          <a:bodyPr wrap="none" rtlCol="0">
            <a:spAutoFit/>
          </a:bodyPr>
          <a:lstStyle/>
          <a:p>
            <a:pPr algn="ctr"/>
            <a:r>
              <a:rPr lang="en-US" sz="2000" dirty="0" smtClean="0"/>
              <a:t>Modeling</a:t>
            </a:r>
          </a:p>
        </p:txBody>
      </p:sp>
      <p:sp>
        <p:nvSpPr>
          <p:cNvPr id="14" name="TextBox 13"/>
          <p:cNvSpPr txBox="1"/>
          <p:nvPr/>
        </p:nvSpPr>
        <p:spPr>
          <a:xfrm>
            <a:off x="1960226" y="1263600"/>
            <a:ext cx="1097125" cy="707886"/>
          </a:xfrm>
          <a:prstGeom prst="rect">
            <a:avLst/>
          </a:prstGeom>
          <a:noFill/>
        </p:spPr>
        <p:txBody>
          <a:bodyPr wrap="none" rtlCol="0">
            <a:spAutoFit/>
          </a:bodyPr>
          <a:lstStyle/>
          <a:p>
            <a:pPr algn="ctr"/>
            <a:r>
              <a:rPr lang="en-US" sz="2000" dirty="0" smtClean="0"/>
              <a:t>Motion</a:t>
            </a:r>
          </a:p>
          <a:p>
            <a:pPr algn="ctr"/>
            <a:r>
              <a:rPr lang="en-US" sz="2000" dirty="0" smtClean="0"/>
              <a:t>Capture</a:t>
            </a:r>
          </a:p>
        </p:txBody>
      </p:sp>
      <p:sp>
        <p:nvSpPr>
          <p:cNvPr id="16" name="TextBox 15"/>
          <p:cNvSpPr txBox="1"/>
          <p:nvPr/>
        </p:nvSpPr>
        <p:spPr>
          <a:xfrm>
            <a:off x="3267423" y="1263600"/>
            <a:ext cx="1852540" cy="707886"/>
          </a:xfrm>
          <a:prstGeom prst="rect">
            <a:avLst/>
          </a:prstGeom>
          <a:noFill/>
        </p:spPr>
        <p:txBody>
          <a:bodyPr wrap="none" rtlCol="0">
            <a:spAutoFit/>
          </a:bodyPr>
          <a:lstStyle/>
          <a:p>
            <a:pPr algn="ctr"/>
            <a:r>
              <a:rPr lang="en-US" sz="2000" dirty="0" smtClean="0"/>
              <a:t>Skeletal</a:t>
            </a:r>
          </a:p>
          <a:p>
            <a:pPr algn="ctr"/>
            <a:r>
              <a:rPr lang="en-US" sz="2000" dirty="0" smtClean="0"/>
              <a:t>Co-abstraction</a:t>
            </a:r>
          </a:p>
        </p:txBody>
      </p:sp>
      <p:sp>
        <p:nvSpPr>
          <p:cNvPr id="18" name="TextBox 17"/>
          <p:cNvSpPr txBox="1"/>
          <p:nvPr/>
        </p:nvSpPr>
        <p:spPr>
          <a:xfrm>
            <a:off x="5265106" y="1263600"/>
            <a:ext cx="1510650" cy="707886"/>
          </a:xfrm>
          <a:prstGeom prst="rect">
            <a:avLst/>
          </a:prstGeom>
          <a:noFill/>
        </p:spPr>
        <p:txBody>
          <a:bodyPr wrap="none" rtlCol="0">
            <a:spAutoFit/>
          </a:bodyPr>
          <a:lstStyle/>
          <a:p>
            <a:pPr algn="ctr"/>
            <a:r>
              <a:rPr lang="en-US" sz="2000" dirty="0" smtClean="0"/>
              <a:t>Motion</a:t>
            </a:r>
          </a:p>
          <a:p>
            <a:pPr algn="ctr"/>
            <a:r>
              <a:rPr lang="en-US" sz="2000" dirty="0" smtClean="0"/>
              <a:t>Retargeting</a:t>
            </a:r>
          </a:p>
        </p:txBody>
      </p:sp>
      <p:pic>
        <p:nvPicPr>
          <p:cNvPr id="19" name="Shape 119"/>
          <p:cNvPicPr preferRelativeResize="0"/>
          <p:nvPr/>
        </p:nvPicPr>
        <p:blipFill>
          <a:blip r:embed="rId4">
            <a:alphaModFix/>
          </a:blip>
          <a:stretch>
            <a:fillRect/>
          </a:stretch>
        </p:blipFill>
        <p:spPr>
          <a:xfrm>
            <a:off x="1762387" y="2252839"/>
            <a:ext cx="1582788" cy="1342265"/>
          </a:xfrm>
          <a:prstGeom prst="rect">
            <a:avLst/>
          </a:prstGeom>
          <a:noFill/>
          <a:ln>
            <a:noFill/>
          </a:ln>
        </p:spPr>
      </p:pic>
      <p:grpSp>
        <p:nvGrpSpPr>
          <p:cNvPr id="20" name="Group 19"/>
          <p:cNvGrpSpPr/>
          <p:nvPr/>
        </p:nvGrpSpPr>
        <p:grpSpPr>
          <a:xfrm>
            <a:off x="3483944" y="2252839"/>
            <a:ext cx="1479955" cy="1239864"/>
            <a:chOff x="17884907" y="383699"/>
            <a:chExt cx="5981437" cy="5011076"/>
          </a:xfrm>
        </p:grpSpPr>
        <p:cxnSp>
          <p:nvCxnSpPr>
            <p:cNvPr id="21" name="Straight Connector 20"/>
            <p:cNvCxnSpPr>
              <a:stCxn id="32" idx="4"/>
              <a:endCxn id="28" idx="0"/>
            </p:cNvCxnSpPr>
            <p:nvPr/>
          </p:nvCxnSpPr>
          <p:spPr>
            <a:xfrm>
              <a:off x="18969102" y="1607981"/>
              <a:ext cx="1727863" cy="606622"/>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33" idx="1"/>
            </p:cNvCxnSpPr>
            <p:nvPr/>
          </p:nvCxnSpPr>
          <p:spPr>
            <a:xfrm flipV="1">
              <a:off x="20940785" y="1616268"/>
              <a:ext cx="1751016" cy="598334"/>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31" idx="4"/>
              <a:endCxn id="29" idx="0"/>
            </p:cNvCxnSpPr>
            <p:nvPr/>
          </p:nvCxnSpPr>
          <p:spPr>
            <a:xfrm>
              <a:off x="18157243" y="2884192"/>
              <a:ext cx="2539722" cy="492453"/>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29" idx="4"/>
              <a:endCxn id="30" idx="1"/>
            </p:cNvCxnSpPr>
            <p:nvPr/>
          </p:nvCxnSpPr>
          <p:spPr>
            <a:xfrm flipV="1">
              <a:off x="20980574" y="2918385"/>
              <a:ext cx="2612487" cy="458260"/>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9" idx="6"/>
              <a:endCxn id="28" idx="2"/>
            </p:cNvCxnSpPr>
            <p:nvPr/>
          </p:nvCxnSpPr>
          <p:spPr>
            <a:xfrm flipV="1">
              <a:off x="20838770" y="2356408"/>
              <a:ext cx="0" cy="878433"/>
            </a:xfrm>
            <a:prstGeom prst="line">
              <a:avLst/>
            </a:prstGeom>
            <a:ln w="1270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28" idx="6"/>
              <a:endCxn id="34" idx="2"/>
            </p:cNvCxnSpPr>
            <p:nvPr/>
          </p:nvCxnSpPr>
          <p:spPr>
            <a:xfrm flipV="1">
              <a:off x="20838770" y="667308"/>
              <a:ext cx="12700" cy="1405491"/>
            </a:xfrm>
            <a:prstGeom prst="line">
              <a:avLst/>
            </a:prstGeom>
            <a:ln w="1270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35" idx="6"/>
              <a:endCxn id="29" idx="2"/>
            </p:cNvCxnSpPr>
            <p:nvPr/>
          </p:nvCxnSpPr>
          <p:spPr>
            <a:xfrm flipV="1">
              <a:off x="20838770" y="3518450"/>
              <a:ext cx="0" cy="1592716"/>
            </a:xfrm>
            <a:prstGeom prst="line">
              <a:avLst/>
            </a:prstGeom>
            <a:ln w="139700">
              <a:solidFill>
                <a:srgbClr val="FF6600"/>
              </a:solidFill>
            </a:ln>
            <a:effectLst>
              <a:outerShdw blurRad="40005"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8" name="Oval 27"/>
            <p:cNvSpPr>
              <a:spLocks noChangeAspect="1"/>
            </p:cNvSpPr>
            <p:nvPr/>
          </p:nvSpPr>
          <p:spPr>
            <a:xfrm rot="16200000">
              <a:off x="20696965" y="2072799"/>
              <a:ext cx="283609" cy="283609"/>
            </a:xfrm>
            <a:prstGeom prst="ellipse">
              <a:avLst/>
            </a:prstGeom>
            <a:solidFill>
              <a:srgbClr val="C3D69B"/>
            </a:solidFill>
            <a:ln w="101600">
              <a:solidFill>
                <a:srgbClr val="008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29" name="Oval 28"/>
            <p:cNvSpPr>
              <a:spLocks noChangeAspect="1"/>
            </p:cNvSpPr>
            <p:nvPr/>
          </p:nvSpPr>
          <p:spPr>
            <a:xfrm rot="16200000">
              <a:off x="20696965" y="3234841"/>
              <a:ext cx="283609" cy="283609"/>
            </a:xfrm>
            <a:prstGeom prst="ellipse">
              <a:avLst/>
            </a:prstGeom>
            <a:solidFill>
              <a:srgbClr val="C3D69B"/>
            </a:solidFill>
            <a:ln w="101600">
              <a:solidFill>
                <a:srgbClr val="008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30" name="Oval 29"/>
            <p:cNvSpPr>
              <a:spLocks noChangeAspect="1"/>
            </p:cNvSpPr>
            <p:nvPr/>
          </p:nvSpPr>
          <p:spPr>
            <a:xfrm rot="17580000">
              <a:off x="23582735" y="2723460"/>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31" name="Oval 30"/>
            <p:cNvSpPr>
              <a:spLocks noChangeAspect="1"/>
            </p:cNvSpPr>
            <p:nvPr/>
          </p:nvSpPr>
          <p:spPr>
            <a:xfrm rot="17580000">
              <a:off x="17884907" y="2686981"/>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32" name="Oval 31"/>
            <p:cNvSpPr>
              <a:spLocks noChangeAspect="1"/>
            </p:cNvSpPr>
            <p:nvPr/>
          </p:nvSpPr>
          <p:spPr>
            <a:xfrm rot="17580000">
              <a:off x="18696766" y="1410770"/>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33" name="Oval 32"/>
            <p:cNvSpPr>
              <a:spLocks noChangeAspect="1"/>
            </p:cNvSpPr>
            <p:nvPr/>
          </p:nvSpPr>
          <p:spPr>
            <a:xfrm rot="17580000">
              <a:off x="22681475" y="1421343"/>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34" name="Oval 33"/>
            <p:cNvSpPr>
              <a:spLocks noChangeAspect="1"/>
            </p:cNvSpPr>
            <p:nvPr/>
          </p:nvSpPr>
          <p:spPr>
            <a:xfrm rot="16200000">
              <a:off x="20709665" y="383699"/>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35" name="Oval 34"/>
            <p:cNvSpPr>
              <a:spLocks noChangeAspect="1"/>
            </p:cNvSpPr>
            <p:nvPr/>
          </p:nvSpPr>
          <p:spPr>
            <a:xfrm rot="16200000">
              <a:off x="20696965" y="5111166"/>
              <a:ext cx="283609" cy="283609"/>
            </a:xfrm>
            <a:prstGeom prst="ellipse">
              <a:avLst/>
            </a:prstGeom>
            <a:noFill/>
            <a:ln w="101600">
              <a:solidFill>
                <a:srgbClr val="FF0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grpSp>
      <p:pic>
        <p:nvPicPr>
          <p:cNvPr id="37" name="Shape 277"/>
          <p:cNvPicPr preferRelativeResize="0"/>
          <p:nvPr/>
        </p:nvPicPr>
        <p:blipFill>
          <a:blip r:embed="rId5">
            <a:alphaModFix/>
          </a:blip>
          <a:stretch>
            <a:fillRect/>
          </a:stretch>
        </p:blipFill>
        <p:spPr>
          <a:xfrm>
            <a:off x="5265105" y="2174764"/>
            <a:ext cx="1560473" cy="1317939"/>
          </a:xfrm>
          <a:prstGeom prst="rect">
            <a:avLst/>
          </a:prstGeom>
          <a:noFill/>
          <a:ln>
            <a:noFill/>
          </a:ln>
        </p:spPr>
      </p:pic>
      <p:sp>
        <p:nvSpPr>
          <p:cNvPr id="38" name="TextBox 37"/>
          <p:cNvSpPr txBox="1"/>
          <p:nvPr/>
        </p:nvSpPr>
        <p:spPr>
          <a:xfrm>
            <a:off x="6890438" y="1257120"/>
            <a:ext cx="2037637" cy="707886"/>
          </a:xfrm>
          <a:prstGeom prst="rect">
            <a:avLst/>
          </a:prstGeom>
          <a:noFill/>
        </p:spPr>
        <p:txBody>
          <a:bodyPr wrap="none" rtlCol="0">
            <a:spAutoFit/>
          </a:bodyPr>
          <a:lstStyle/>
          <a:p>
            <a:pPr algn="ctr"/>
            <a:r>
              <a:rPr lang="en-US" sz="2000" dirty="0" smtClean="0"/>
              <a:t>Separation of</a:t>
            </a:r>
          </a:p>
          <a:p>
            <a:pPr algn="ctr"/>
            <a:r>
              <a:rPr lang="en-US" sz="2000" dirty="0" smtClean="0"/>
              <a:t>Transformations</a:t>
            </a:r>
          </a:p>
        </p:txBody>
      </p:sp>
      <p:pic>
        <p:nvPicPr>
          <p:cNvPr id="39" name="Picture 38" descr="Screen Shot 2015-10-22 at 8.13.4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0200" y="2174764"/>
            <a:ext cx="1971657" cy="1393518"/>
          </a:xfrm>
          <a:prstGeom prst="rect">
            <a:avLst/>
          </a:prstGeom>
        </p:spPr>
      </p:pic>
    </p:spTree>
    <p:extLst>
      <p:ext uri="{BB962C8B-B14F-4D97-AF65-F5344CB8AC3E}">
        <p14:creationId xmlns:p14="http://schemas.microsoft.com/office/powerpoint/2010/main" val="145761962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SA2015_4by3_Powerpoint_Presentation_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19164</TotalTime>
  <Words>2340</Words>
  <Application>Microsoft Macintosh PowerPoint</Application>
  <PresentationFormat>On-screen Show (16:9)</PresentationFormat>
  <Paragraphs>185</Paragraphs>
  <Slides>27</Slides>
  <Notes>27</Notes>
  <HiddenSlides>0</HiddenSlides>
  <MMClips>5</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SA2015_4by3_Powerpoint_Presentation_Template</vt:lpstr>
      <vt:lpstr>simple-light-2</vt:lpstr>
      <vt:lpstr>PowerPoint Presentation</vt:lpstr>
      <vt:lpstr>AniMesh in a Nutshell</vt:lpstr>
      <vt:lpstr>PowerPoint Presentation</vt:lpstr>
      <vt:lpstr>Contributions</vt:lpstr>
      <vt:lpstr>Traditional Workflow</vt:lpstr>
      <vt:lpstr>Human-centric design</vt:lpstr>
      <vt:lpstr>Our Design Goals</vt:lpstr>
      <vt:lpstr>An Alternative Workflow</vt:lpstr>
      <vt:lpstr>AniMesh Pipeline</vt:lpstr>
      <vt:lpstr>AniMesh Pipeline</vt:lpstr>
      <vt:lpstr>Sketch-based Modeling</vt:lpstr>
      <vt:lpstr>AniMesh Pipeline</vt:lpstr>
      <vt:lpstr>Motion Input Sources</vt:lpstr>
      <vt:lpstr>Sub-skeleton Selection</vt:lpstr>
      <vt:lpstr>AniMesh Pipeline</vt:lpstr>
      <vt:lpstr>Hierarchical Skeleton Abstraction</vt:lpstr>
      <vt:lpstr>AniMesh Pipeline</vt:lpstr>
      <vt:lpstr>Motion Retargeting</vt:lpstr>
      <vt:lpstr>AniMesh Pipeline</vt:lpstr>
      <vt:lpstr>Separation of Transformations</vt:lpstr>
      <vt:lpstr>PowerPoint Presentation</vt:lpstr>
      <vt:lpstr>Cut/Merge Handling</vt:lpstr>
      <vt:lpstr>PowerPoint Presentation</vt:lpstr>
      <vt:lpstr>PowerPoint Presentation</vt:lpstr>
      <vt:lpstr>PowerPoint Presentation</vt:lpstr>
      <vt:lpstr>Recap</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Dan Gopstein</cp:lastModifiedBy>
  <cp:revision>186</cp:revision>
  <dcterms:modified xsi:type="dcterms:W3CDTF">2015-11-03T12:54:52Z</dcterms:modified>
</cp:coreProperties>
</file>